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 id="2147483667" r:id="rId2"/>
    <p:sldMasterId id="2147483668" r:id="rId3"/>
  </p:sldMasterIdLst>
  <p:notesMasterIdLst>
    <p:notesMasterId r:id="rId38"/>
  </p:notesMasterIdLst>
  <p:sldIdLst>
    <p:sldId id="256" r:id="rId4"/>
    <p:sldId id="294" r:id="rId5"/>
    <p:sldId id="295" r:id="rId6"/>
    <p:sldId id="258" r:id="rId7"/>
    <p:sldId id="267" r:id="rId8"/>
    <p:sldId id="260" r:id="rId9"/>
    <p:sldId id="299" r:id="rId10"/>
    <p:sldId id="300" r:id="rId11"/>
    <p:sldId id="259" r:id="rId12"/>
    <p:sldId id="261" r:id="rId13"/>
    <p:sldId id="298" r:id="rId14"/>
    <p:sldId id="296" r:id="rId15"/>
    <p:sldId id="262" r:id="rId16"/>
    <p:sldId id="263" r:id="rId17"/>
    <p:sldId id="301" r:id="rId18"/>
    <p:sldId id="302" r:id="rId19"/>
    <p:sldId id="303" r:id="rId20"/>
    <p:sldId id="304" r:id="rId21"/>
    <p:sldId id="264" r:id="rId22"/>
    <p:sldId id="265" r:id="rId23"/>
    <p:sldId id="266" r:id="rId24"/>
    <p:sldId id="268" r:id="rId25"/>
    <p:sldId id="269" r:id="rId26"/>
    <p:sldId id="270" r:id="rId27"/>
    <p:sldId id="271" r:id="rId28"/>
    <p:sldId id="277" r:id="rId29"/>
    <p:sldId id="272" r:id="rId30"/>
    <p:sldId id="273" r:id="rId31"/>
    <p:sldId id="278" r:id="rId32"/>
    <p:sldId id="279" r:id="rId33"/>
    <p:sldId id="280" r:id="rId34"/>
    <p:sldId id="281" r:id="rId35"/>
    <p:sldId id="282" r:id="rId36"/>
    <p:sldId id="305" r:id="rId37"/>
  </p:sldIdLst>
  <p:sldSz cx="9144000" cy="5143500" type="screen16x9"/>
  <p:notesSz cx="6858000" cy="9144000"/>
  <p:embeddedFontLst>
    <p:embeddedFont>
      <p:font typeface="Bebas Neue" panose="020B0606020202050201" pitchFamily="34" charset="0"/>
      <p:regular r:id="rId39"/>
    </p:embeddedFont>
    <p:embeddedFont>
      <p:font typeface="Bree Serif" panose="020B0604020202020204" charset="0"/>
      <p:regular r:id="rId40"/>
    </p:embeddedFont>
    <p:embeddedFont>
      <p:font typeface="Cambria" panose="02040503050406030204" pitchFamily="18" charset="0"/>
      <p:regular r:id="rId41"/>
      <p:bold r:id="rId42"/>
      <p:italic r:id="rId43"/>
      <p:boldItalic r:id="rId44"/>
    </p:embeddedFont>
    <p:embeddedFont>
      <p:font typeface="Cambria Math" panose="02040503050406030204" pitchFamily="18" charset="0"/>
      <p:regular r:id="rId45"/>
    </p:embeddedFont>
    <p:embeddedFont>
      <p:font typeface="Consolas" panose="020B0609020204030204" pitchFamily="49" charset="0"/>
      <p:regular r:id="rId46"/>
      <p:bold r:id="rId47"/>
      <p:italic r:id="rId48"/>
      <p:boldItalic r:id="rId49"/>
    </p:embeddedFont>
    <p:embeddedFont>
      <p:font typeface="Didact Gothic" panose="00000500000000000000" pitchFamily="2" charset="0"/>
      <p:regular r:id="rId50"/>
    </p:embeddedFont>
    <p:embeddedFont>
      <p:font typeface="Proxima Nova" panose="020B0604020202020204" charset="0"/>
      <p:regular r:id="rId51"/>
      <p:bold r:id="rId52"/>
      <p:italic r:id="rId53"/>
      <p:boldItalic r:id="rId54"/>
    </p:embeddedFont>
    <p:embeddedFont>
      <p:font typeface="Proxima Nova Semibold" panose="020B0604020202020204" charset="0"/>
      <p:regular r:id="rId55"/>
      <p:bold r:id="rId56"/>
      <p:boldItalic r:id="rId57"/>
    </p:embeddedFont>
    <p:embeddedFont>
      <p:font typeface="Roboto Black" panose="02000000000000000000" pitchFamily="2" charset="0"/>
      <p:bold r:id="rId58"/>
      <p:boldItalic r:id="rId59"/>
    </p:embeddedFont>
    <p:embeddedFont>
      <p:font typeface="Roboto Light" panose="02000000000000000000" pitchFamily="2" charset="0"/>
      <p:regular r:id="rId60"/>
      <p:bold r:id="rId61"/>
      <p:italic r:id="rId62"/>
      <p:boldItalic r:id="rId63"/>
    </p:embeddedFont>
    <p:embeddedFont>
      <p:font typeface="Roboto Mono Thin" panose="00000009000000000000" pitchFamily="49"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642"/>
    <a:srgbClr val="1E1E1E"/>
    <a:srgbClr val="48FFD5"/>
    <a:srgbClr val="2C2C2C"/>
    <a:srgbClr val="0316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B67B400-B736-4A0F-85E4-590B4EA10BC9}">
  <a:tblStyle styleId="{DB67B400-B736-4A0F-85E4-590B4EA10BC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345" autoAdjust="0"/>
    <p:restoredTop sz="94660"/>
  </p:normalViewPr>
  <p:slideViewPr>
    <p:cSldViewPr snapToGrid="0">
      <p:cViewPr varScale="1">
        <p:scale>
          <a:sx n="105" d="100"/>
          <a:sy n="105" d="100"/>
        </p:scale>
        <p:origin x="97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font" Target="fonts/font4.fntdata"/><Relationship Id="rId47" Type="http://schemas.openxmlformats.org/officeDocument/2006/relationships/font" Target="fonts/font9.fntdata"/><Relationship Id="rId63" Type="http://schemas.openxmlformats.org/officeDocument/2006/relationships/font" Target="fonts/font25.fntdata"/><Relationship Id="rId68"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font" Target="fonts/font20.fntdata"/><Relationship Id="rId66" Type="http://schemas.openxmlformats.org/officeDocument/2006/relationships/font" Target="fonts/font28.fntdata"/><Relationship Id="rId5" Type="http://schemas.openxmlformats.org/officeDocument/2006/relationships/slide" Target="slides/slide2.xml"/><Relationship Id="rId61" Type="http://schemas.openxmlformats.org/officeDocument/2006/relationships/font" Target="fonts/font23.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64" Type="http://schemas.openxmlformats.org/officeDocument/2006/relationships/font" Target="fonts/font26.fntdata"/><Relationship Id="rId69"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font" Target="fonts/font13.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font" Target="fonts/font21.fntdata"/><Relationship Id="rId67" Type="http://schemas.openxmlformats.org/officeDocument/2006/relationships/font" Target="fonts/font29.fntdata"/><Relationship Id="rId20" Type="http://schemas.openxmlformats.org/officeDocument/2006/relationships/slide" Target="slides/slide17.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font" Target="fonts/font24.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font" Target="fonts/font22.fntdata"/><Relationship Id="rId65" Type="http://schemas.openxmlformats.org/officeDocument/2006/relationships/font" Target="fonts/font27.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font" Target="fonts/font1.fntdata"/><Relationship Id="rId34" Type="http://schemas.openxmlformats.org/officeDocument/2006/relationships/slide" Target="slides/slide31.xml"/><Relationship Id="rId50" Type="http://schemas.openxmlformats.org/officeDocument/2006/relationships/font" Target="fonts/font12.fntdata"/><Relationship Id="rId55"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6728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42140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6227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34664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68391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bbcd31a2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bbcd31a2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3578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5bb3dc62fd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5bb3dc62fd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5fb8c01d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5fb8c01d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5bb3dc62fd_0_1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5bb3dc62fd_0_1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5fb8c01da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5fb8c01da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de5f8131e0_0_7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de5f8131e0_0_7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de5f8131e0_0_76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de5f8131e0_0_7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52800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gde5f8131e0_0_7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9" name="Google Shape;1669;gde5f8131e0_0_7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4"/>
        <p:cNvGrpSpPr/>
        <p:nvPr/>
      </p:nvGrpSpPr>
      <p:grpSpPr>
        <a:xfrm>
          <a:off x="0" y="0"/>
          <a:ext cx="0" cy="0"/>
          <a:chOff x="0" y="0"/>
          <a:chExt cx="0" cy="0"/>
        </a:xfrm>
      </p:grpSpPr>
      <p:sp>
        <p:nvSpPr>
          <p:cNvPr id="4455" name="Google Shape;4455;gde5f8131e0_0_107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6" name="Google Shape;4456;gde5f8131e0_0_10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5bb3dc62fd_0_9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5bb3dc62fd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0907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2 ">
  <p:cSld name="TITLE_1_1_1_1_1">
    <p:bg>
      <p:bgPr>
        <a:gradFill>
          <a:gsLst>
            <a:gs pos="0">
              <a:srgbClr val="052643"/>
            </a:gs>
            <a:gs pos="100000">
              <a:srgbClr val="041523"/>
            </a:gs>
          </a:gsLst>
          <a:path path="circle">
            <a:fillToRect l="50000" t="50000" r="50000" b="50000"/>
          </a:path>
          <a:tileRect/>
        </a:gradFill>
        <a:effectLst/>
      </p:bgPr>
    </p:bg>
    <p:spTree>
      <p:nvGrpSpPr>
        <p:cNvPr id="1" name="Shape 66"/>
        <p:cNvGrpSpPr/>
        <p:nvPr/>
      </p:nvGrpSpPr>
      <p:grpSpPr>
        <a:xfrm>
          <a:off x="0" y="0"/>
          <a:ext cx="0" cy="0"/>
          <a:chOff x="0" y="0"/>
          <a:chExt cx="0" cy="0"/>
        </a:xfrm>
      </p:grpSpPr>
      <p:sp>
        <p:nvSpPr>
          <p:cNvPr id="67" name="Google Shape;67;p11"/>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8" name="Google Shape;68;p11"/>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9" name="Google Shape;69;p11"/>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70" name="Google Shape;70;p11"/>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1" name="Google Shape;71;p11"/>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2" name="Google Shape;72;p11"/>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3" name="Google Shape;73;p11"/>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GRAPHIC">
  <p:cSld name="TITLE_1_1_1_2">
    <p:bg>
      <p:bgPr>
        <a:gradFill>
          <a:gsLst>
            <a:gs pos="0">
              <a:srgbClr val="052643"/>
            </a:gs>
            <a:gs pos="100000">
              <a:srgbClr val="041523"/>
            </a:gs>
          </a:gsLst>
          <a:path path="circle">
            <a:fillToRect l="50000" t="50000" r="50000" b="50000"/>
          </a:path>
          <a:tileRect/>
        </a:gradFill>
        <a:effectLst/>
      </p:bgPr>
    </p:bg>
    <p:spTree>
      <p:nvGrpSpPr>
        <p:cNvPr id="1" name="Shape 74"/>
        <p:cNvGrpSpPr/>
        <p:nvPr/>
      </p:nvGrpSpPr>
      <p:grpSpPr>
        <a:xfrm>
          <a:off x="0" y="0"/>
          <a:ext cx="0" cy="0"/>
          <a:chOff x="0" y="0"/>
          <a:chExt cx="0" cy="0"/>
        </a:xfrm>
      </p:grpSpPr>
      <p:sp>
        <p:nvSpPr>
          <p:cNvPr id="75" name="Google Shape;75;p12"/>
          <p:cNvSpPr txBox="1">
            <a:spLocks noGrp="1"/>
          </p:cNvSpPr>
          <p:nvPr>
            <p:ph type="ctrTitle"/>
          </p:nvPr>
        </p:nvSpPr>
        <p:spPr>
          <a:xfrm>
            <a:off x="5822506" y="25195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6" name="Google Shape;76;p12"/>
          <p:cNvSpPr txBox="1">
            <a:spLocks noGrp="1"/>
          </p:cNvSpPr>
          <p:nvPr>
            <p:ph type="ctrTitle" idx="2"/>
          </p:nvPr>
        </p:nvSpPr>
        <p:spPr>
          <a:xfrm>
            <a:off x="5822506" y="39434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7" name="Google Shape;77;p12"/>
          <p:cNvSpPr txBox="1">
            <a:spLocks noGrp="1"/>
          </p:cNvSpPr>
          <p:nvPr>
            <p:ph type="ctrTitle" idx="3"/>
          </p:nvPr>
        </p:nvSpPr>
        <p:spPr>
          <a:xfrm>
            <a:off x="5822506" y="3231488"/>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8" name="Google Shape;78;p12"/>
          <p:cNvSpPr txBox="1">
            <a:spLocks noGrp="1"/>
          </p:cNvSpPr>
          <p:nvPr>
            <p:ph type="title" idx="4" hasCustomPrompt="1"/>
          </p:nvPr>
        </p:nvSpPr>
        <p:spPr>
          <a:xfrm>
            <a:off x="5822506" y="197182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79" name="Google Shape;79;p12"/>
          <p:cNvSpPr txBox="1">
            <a:spLocks noGrp="1"/>
          </p:cNvSpPr>
          <p:nvPr>
            <p:ph type="title" idx="5" hasCustomPrompt="1"/>
          </p:nvPr>
        </p:nvSpPr>
        <p:spPr>
          <a:xfrm>
            <a:off x="5822506" y="27123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0" name="Google Shape;80;p12"/>
          <p:cNvSpPr txBox="1">
            <a:spLocks noGrp="1"/>
          </p:cNvSpPr>
          <p:nvPr>
            <p:ph type="title" idx="6" hasCustomPrompt="1"/>
          </p:nvPr>
        </p:nvSpPr>
        <p:spPr>
          <a:xfrm>
            <a:off x="5822506" y="34422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1" name="Google Shape;81;p12"/>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IMAGE 2">
  <p:cSld name="TITLE_1_1_1_2_2">
    <p:bg>
      <p:bgPr>
        <a:gradFill>
          <a:gsLst>
            <a:gs pos="0">
              <a:srgbClr val="052643"/>
            </a:gs>
            <a:gs pos="100000">
              <a:srgbClr val="041523"/>
            </a:gs>
          </a:gsLst>
          <a:path path="circle">
            <a:fillToRect l="50000" t="50000" r="50000" b="50000"/>
          </a:path>
          <a:tileRect/>
        </a:grad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0"/>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p:cSld name="TITLE_1_1">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6" name="Google Shape;36;p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7" name="Google Shape;37;p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8" name="Google Shape;38;p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9" name="Google Shape;39;p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0" name="Google Shape;40;p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1" name="Google Shape;41;p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2_1">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1">
  <p:cSld name="TITLE_1_1_1">
    <p:bg>
      <p:bgPr>
        <a:gradFill>
          <a:gsLst>
            <a:gs pos="0">
              <a:srgbClr val="052643"/>
            </a:gs>
            <a:gs pos="100000">
              <a:srgbClr val="041523"/>
            </a:gs>
          </a:gsLst>
          <a:path path="circle">
            <a:fillToRect l="50000" t="50000" r="50000" b="50000"/>
          </a:path>
          <a:tileRect/>
        </a:gra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1557931" y="20640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8" name="Google Shape;48;p7"/>
          <p:cNvSpPr txBox="1">
            <a:spLocks noGrp="1"/>
          </p:cNvSpPr>
          <p:nvPr>
            <p:ph type="ctrTitle" idx="2"/>
          </p:nvPr>
        </p:nvSpPr>
        <p:spPr>
          <a:xfrm>
            <a:off x="1557931" y="34667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9" name="Google Shape;49;p7"/>
          <p:cNvSpPr txBox="1">
            <a:spLocks noGrp="1"/>
          </p:cNvSpPr>
          <p:nvPr>
            <p:ph type="ctrTitle" idx="3"/>
          </p:nvPr>
        </p:nvSpPr>
        <p:spPr>
          <a:xfrm>
            <a:off x="1557931" y="2765356"/>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0" name="Google Shape;50;p7"/>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2">
  <p:cSld name="TITLE_1_1_1_1">
    <p:bg>
      <p:bgPr>
        <a:gradFill>
          <a:gsLst>
            <a:gs pos="0">
              <a:srgbClr val="052643"/>
            </a:gs>
            <a:gs pos="100000">
              <a:srgbClr val="041523"/>
            </a:gs>
          </a:gsLst>
          <a:path path="circle">
            <a:fillToRect l="50000" t="50000" r="50000" b="50000"/>
          </a:path>
          <a:tileRect/>
        </a:gra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3" name="Google Shape;53;p8"/>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4" name="Google Shape;54;p8"/>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5" name="Google Shape;55;p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5200"/>
              <a:buNone/>
              <a:defRPr sz="5200">
                <a:solidFill>
                  <a:srgbClr val="FFFFFF"/>
                </a:solidFill>
              </a:defRPr>
            </a:lvl2pPr>
            <a:lvl3pPr lvl="2" algn="r" rtl="0">
              <a:spcBef>
                <a:spcPts val="0"/>
              </a:spcBef>
              <a:spcAft>
                <a:spcPts val="0"/>
              </a:spcAft>
              <a:buClr>
                <a:srgbClr val="FFFFFF"/>
              </a:buClr>
              <a:buSzPts val="5200"/>
              <a:buNone/>
              <a:defRPr sz="5200">
                <a:solidFill>
                  <a:srgbClr val="FFFFFF"/>
                </a:solidFill>
              </a:defRPr>
            </a:lvl3pPr>
            <a:lvl4pPr lvl="3" algn="r" rtl="0">
              <a:spcBef>
                <a:spcPts val="0"/>
              </a:spcBef>
              <a:spcAft>
                <a:spcPts val="0"/>
              </a:spcAft>
              <a:buClr>
                <a:srgbClr val="FFFFFF"/>
              </a:buClr>
              <a:buSzPts val="5200"/>
              <a:buNone/>
              <a:defRPr sz="5200">
                <a:solidFill>
                  <a:srgbClr val="FFFFFF"/>
                </a:solidFill>
              </a:defRPr>
            </a:lvl4pPr>
            <a:lvl5pPr lvl="4" algn="r" rtl="0">
              <a:spcBef>
                <a:spcPts val="0"/>
              </a:spcBef>
              <a:spcAft>
                <a:spcPts val="0"/>
              </a:spcAft>
              <a:buClr>
                <a:srgbClr val="FFFFFF"/>
              </a:buClr>
              <a:buSzPts val="5200"/>
              <a:buNone/>
              <a:defRPr sz="5200">
                <a:solidFill>
                  <a:srgbClr val="FFFFFF"/>
                </a:solidFill>
              </a:defRPr>
            </a:lvl5pPr>
            <a:lvl6pPr lvl="5" algn="r" rtl="0">
              <a:spcBef>
                <a:spcPts val="0"/>
              </a:spcBef>
              <a:spcAft>
                <a:spcPts val="0"/>
              </a:spcAft>
              <a:buClr>
                <a:srgbClr val="FFFFFF"/>
              </a:buClr>
              <a:buSzPts val="5200"/>
              <a:buNone/>
              <a:defRPr sz="5200">
                <a:solidFill>
                  <a:srgbClr val="FFFFFF"/>
                </a:solidFill>
              </a:defRPr>
            </a:lvl6pPr>
            <a:lvl7pPr lvl="6" algn="r" rtl="0">
              <a:spcBef>
                <a:spcPts val="0"/>
              </a:spcBef>
              <a:spcAft>
                <a:spcPts val="0"/>
              </a:spcAft>
              <a:buClr>
                <a:srgbClr val="FFFFFF"/>
              </a:buClr>
              <a:buSzPts val="5200"/>
              <a:buNone/>
              <a:defRPr sz="5200">
                <a:solidFill>
                  <a:srgbClr val="FFFFFF"/>
                </a:solidFill>
              </a:defRPr>
            </a:lvl7pPr>
            <a:lvl8pPr lvl="7" algn="r" rtl="0">
              <a:spcBef>
                <a:spcPts val="0"/>
              </a:spcBef>
              <a:spcAft>
                <a:spcPts val="0"/>
              </a:spcAft>
              <a:buClr>
                <a:srgbClr val="FFFFFF"/>
              </a:buClr>
              <a:buSzPts val="5200"/>
              <a:buNone/>
              <a:defRPr sz="5200">
                <a:solidFill>
                  <a:srgbClr val="FFFFFF"/>
                </a:solidFill>
              </a:defRPr>
            </a:lvl8pPr>
            <a:lvl9pPr lvl="8" algn="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 INFOGRAPHY">
  <p:cSld name="TITLE_1_1_2">
    <p:bg>
      <p:bgPr>
        <a:gradFill>
          <a:gsLst>
            <a:gs pos="0">
              <a:srgbClr val="052643"/>
            </a:gs>
            <a:gs pos="100000">
              <a:srgbClr val="041523"/>
            </a:gs>
          </a:gsLst>
          <a:path path="circle">
            <a:fillToRect l="50000" t="50000" r="50000" b="50000"/>
          </a:path>
          <a:tileRect/>
        </a:grad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8" name="Google Shape;58;p9"/>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9" name="Google Shape;59;p9"/>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0" name="Google Shape;60;p9"/>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1" name="Google Shape;61;p9"/>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2" name="Google Shape;62;p9"/>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3" name="Google Shape;63;p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99" name="Google Shape;99;p1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03" name="Google Shape;103;p2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hyperlink" Target="https://byjus.com/maths/simpsons-rule/" TargetMode="External"/><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8" name="Picture 7" descr="A picture containing text, night sky&#10;&#10;Description automatically generated">
            <a:extLst>
              <a:ext uri="{FF2B5EF4-FFF2-40B4-BE49-F238E27FC236}">
                <a16:creationId xmlns:a16="http://schemas.microsoft.com/office/drawing/2014/main" id="{275E353E-6A7C-9955-8C16-E20D3BE6230C}"/>
              </a:ext>
            </a:extLst>
          </p:cNvPr>
          <p:cNvPicPr>
            <a:picLocks noChangeAspect="1"/>
          </p:cNvPicPr>
          <p:nvPr/>
        </p:nvPicPr>
        <p:blipFill>
          <a:blip r:embed="rId3"/>
          <a:stretch>
            <a:fillRect/>
          </a:stretch>
        </p:blipFill>
        <p:spPr>
          <a:xfrm>
            <a:off x="0" y="0"/>
            <a:ext cx="9144000" cy="5143500"/>
          </a:xfrm>
          <a:prstGeom prst="rect">
            <a:avLst/>
          </a:prstGeom>
        </p:spPr>
      </p:pic>
      <p:sp>
        <p:nvSpPr>
          <p:cNvPr id="109" name="Google Shape;109;p22"/>
          <p:cNvSpPr txBox="1">
            <a:spLocks noGrp="1"/>
          </p:cNvSpPr>
          <p:nvPr>
            <p:ph type="ctrTitle"/>
          </p:nvPr>
        </p:nvSpPr>
        <p:spPr>
          <a:xfrm>
            <a:off x="777025" y="2981425"/>
            <a:ext cx="8366975" cy="1704875"/>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az-Latn-AZ" sz="2000" b="1" dirty="0">
                <a:solidFill>
                  <a:srgbClr val="00FFC5"/>
                </a:solidFill>
                <a:effectLst>
                  <a:outerShdw blurRad="38100" dist="38100" dir="2700000" algn="tl">
                    <a:srgbClr val="000000">
                      <a:alpha val="43137"/>
                    </a:srgbClr>
                  </a:outerShdw>
                </a:effectLst>
                <a:latin typeface="Consolas" panose="020B0609020204030204" pitchFamily="49" charset="0"/>
              </a:rPr>
              <a:t>Fakültə:</a:t>
            </a:r>
            <a:r>
              <a:rPr lang="az-Latn-AZ" sz="2000" b="1" dirty="0">
                <a:solidFill>
                  <a:srgbClr val="00FFC5"/>
                </a:solidFill>
                <a:effectLst>
                  <a:outerShdw blurRad="38100" dist="38100" dir="2700000" algn="tl">
                    <a:srgbClr val="000000">
                      <a:alpha val="43137"/>
                    </a:srgbClr>
                  </a:outerShdw>
                </a:effectLst>
              </a:rPr>
              <a:t> </a:t>
            </a:r>
            <a:r>
              <a:rPr lang="az-Latn-AZ" sz="2000" b="1" dirty="0">
                <a:solidFill>
                  <a:schemeClr val="bg1"/>
                </a:solidFill>
                <a:effectLst>
                  <a:outerShdw blurRad="38100" dist="38100" dir="2700000" algn="tl">
                    <a:srgbClr val="000000">
                      <a:alpha val="43137"/>
                    </a:srgbClr>
                  </a:outerShdw>
                </a:effectLst>
                <a:latin typeface="Overpass Mono" panose="020B0604020202020204" charset="0"/>
              </a:rPr>
              <a:t>İnformasiya Texnologiyaları və İdarəetmə (İTİF)</a:t>
            </a:r>
            <a:br>
              <a:rPr lang="az-Latn-AZ" sz="2000" b="1" dirty="0">
                <a:solidFill>
                  <a:schemeClr val="bg1"/>
                </a:solidFill>
                <a:effectLst>
                  <a:outerShdw blurRad="38100" dist="38100" dir="2700000" algn="tl">
                    <a:srgbClr val="000000">
                      <a:alpha val="43137"/>
                    </a:srgbClr>
                  </a:outerShdw>
                </a:effectLst>
                <a:latin typeface="Overpass Mono" panose="020B0604020202020204" charset="0"/>
              </a:rPr>
            </a:br>
            <a:r>
              <a:rPr lang="az-Latn-AZ" sz="2000" b="1" dirty="0">
                <a:solidFill>
                  <a:srgbClr val="00FFC5"/>
                </a:solidFill>
                <a:effectLst>
                  <a:outerShdw blurRad="38100" dist="38100" dir="2700000" algn="tl">
                    <a:srgbClr val="000000">
                      <a:alpha val="43137"/>
                    </a:srgbClr>
                  </a:outerShdw>
                </a:effectLst>
                <a:latin typeface="Consolas" panose="020B0609020204030204" pitchFamily="49" charset="0"/>
              </a:rPr>
              <a:t>İxtisas:</a:t>
            </a:r>
            <a:r>
              <a:rPr lang="az-Latn-AZ" sz="2000" b="1" dirty="0">
                <a:solidFill>
                  <a:srgbClr val="00FFC5"/>
                </a:solidFill>
                <a:effectLst>
                  <a:outerShdw blurRad="38100" dist="38100" dir="2700000" algn="tl">
                    <a:srgbClr val="000000">
                      <a:alpha val="43137"/>
                    </a:srgbClr>
                  </a:outerShdw>
                </a:effectLst>
              </a:rPr>
              <a:t> </a:t>
            </a:r>
            <a:r>
              <a:rPr lang="az-Latn-AZ" sz="2000" b="1" dirty="0">
                <a:solidFill>
                  <a:schemeClr val="bg1"/>
                </a:solidFill>
                <a:effectLst>
                  <a:outerShdw blurRad="38100" dist="38100" dir="2700000" algn="tl">
                    <a:srgbClr val="000000">
                      <a:alpha val="43137"/>
                    </a:srgbClr>
                  </a:outerShdw>
                </a:effectLst>
                <a:latin typeface="Overpass Mono" panose="020B0604020202020204" charset="0"/>
              </a:rPr>
              <a:t>050509, Kompüter Elmləri</a:t>
            </a:r>
            <a:br>
              <a:rPr lang="az-Latn-AZ" sz="2000" b="1" dirty="0">
                <a:solidFill>
                  <a:schemeClr val="bg1"/>
                </a:solidFill>
                <a:effectLst>
                  <a:outerShdw blurRad="38100" dist="38100" dir="2700000" algn="tl">
                    <a:srgbClr val="000000">
                      <a:alpha val="43137"/>
                    </a:srgbClr>
                  </a:outerShdw>
                </a:effectLst>
                <a:latin typeface="Overpass Mono" panose="020B0604020202020204" charset="0"/>
              </a:rPr>
            </a:br>
            <a:r>
              <a:rPr lang="az-Latn-AZ" sz="2000" b="1" dirty="0">
                <a:solidFill>
                  <a:srgbClr val="00FFC5"/>
                </a:solidFill>
                <a:effectLst>
                  <a:outerShdw blurRad="38100" dist="38100" dir="2700000" algn="tl">
                    <a:srgbClr val="000000">
                      <a:alpha val="43137"/>
                    </a:srgbClr>
                  </a:outerShdw>
                </a:effectLst>
                <a:latin typeface="Consolas" panose="020B0609020204030204" pitchFamily="49" charset="0"/>
              </a:rPr>
              <a:t>Müəllim:</a:t>
            </a:r>
            <a:r>
              <a:rPr lang="az-Latn-AZ" sz="2000" b="1" dirty="0">
                <a:solidFill>
                  <a:srgbClr val="00FFC5"/>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latin typeface="Overpass Mono" panose="020B0604020202020204" charset="0"/>
              </a:rPr>
              <a:t>Xanlar</a:t>
            </a:r>
            <a:r>
              <a:rPr lang="en-US" sz="2000" b="1" dirty="0">
                <a:solidFill>
                  <a:schemeClr val="bg1"/>
                </a:solidFill>
                <a:effectLst>
                  <a:outerShdw blurRad="38100" dist="38100" dir="2700000" algn="tl">
                    <a:srgbClr val="000000">
                      <a:alpha val="43137"/>
                    </a:srgbClr>
                  </a:outerShdw>
                </a:effectLst>
                <a:latin typeface="Overpass Mono" panose="020B0604020202020204" charset="0"/>
              </a:rPr>
              <a:t> </a:t>
            </a:r>
            <a:r>
              <a:rPr lang="az-Latn-AZ" sz="2000" b="1" dirty="0">
                <a:solidFill>
                  <a:schemeClr val="bg1"/>
                </a:solidFill>
                <a:effectLst>
                  <a:outerShdw blurRad="38100" dist="38100" dir="2700000" algn="tl">
                    <a:srgbClr val="000000">
                      <a:alpha val="43137"/>
                    </a:srgbClr>
                  </a:outerShdw>
                </a:effectLst>
                <a:latin typeface="Overpass Mono" panose="020B0604020202020204" charset="0"/>
              </a:rPr>
              <a:t>Həmzəyev</a:t>
            </a:r>
            <a:br>
              <a:rPr lang="en-US" sz="2000" b="1" dirty="0">
                <a:solidFill>
                  <a:schemeClr val="bg1"/>
                </a:solidFill>
                <a:effectLst>
                  <a:outerShdw blurRad="38100" dist="38100" dir="2700000" algn="tl">
                    <a:srgbClr val="000000">
                      <a:alpha val="43137"/>
                    </a:srgbClr>
                  </a:outerShdw>
                </a:effectLst>
                <a:latin typeface="Overpass Mono" panose="020B0604020202020204" charset="0"/>
              </a:rPr>
            </a:br>
            <a:r>
              <a:rPr lang="az-Latn-AZ" sz="2000" b="1" dirty="0">
                <a:solidFill>
                  <a:srgbClr val="00FFC5"/>
                </a:solidFill>
                <a:effectLst>
                  <a:outerShdw blurRad="38100" dist="38100" dir="2700000" algn="tl">
                    <a:srgbClr val="000000">
                      <a:alpha val="43137"/>
                    </a:srgbClr>
                  </a:outerShdw>
                </a:effectLst>
                <a:latin typeface="Consolas" panose="020B0609020204030204" pitchFamily="49" charset="0"/>
              </a:rPr>
              <a:t>Tələbə:</a:t>
            </a:r>
            <a:r>
              <a:rPr lang="az-Latn-AZ" sz="2000" b="1" dirty="0">
                <a:solidFill>
                  <a:srgbClr val="00FFC5"/>
                </a:solidFill>
                <a:effectLst>
                  <a:outerShdw blurRad="38100" dist="38100" dir="2700000" algn="tl">
                    <a:srgbClr val="000000">
                      <a:alpha val="43137"/>
                    </a:srgbClr>
                  </a:outerShdw>
                </a:effectLst>
              </a:rPr>
              <a:t> </a:t>
            </a:r>
            <a:r>
              <a:rPr lang="az-Latn-AZ" sz="2000" b="1" dirty="0">
                <a:solidFill>
                  <a:schemeClr val="bg1"/>
                </a:solidFill>
                <a:effectLst>
                  <a:outerShdw blurRad="38100" dist="38100" dir="2700000" algn="tl">
                    <a:srgbClr val="000000">
                      <a:alpha val="43137"/>
                    </a:srgbClr>
                  </a:outerShdw>
                </a:effectLst>
                <a:latin typeface="Overpass Mono" panose="020B0604020202020204" charset="0"/>
              </a:rPr>
              <a:t>Amil Cəmilov</a:t>
            </a:r>
            <a:br>
              <a:rPr lang="az-Latn-AZ" sz="2000" b="1" dirty="0">
                <a:solidFill>
                  <a:schemeClr val="bg1"/>
                </a:solidFill>
                <a:effectLst>
                  <a:outerShdw blurRad="38100" dist="38100" dir="2700000" algn="tl">
                    <a:srgbClr val="000000">
                      <a:alpha val="43137"/>
                    </a:srgbClr>
                  </a:outerShdw>
                </a:effectLst>
                <a:latin typeface="Overpass Mono" panose="020B0604020202020204" charset="0"/>
              </a:rPr>
            </a:br>
            <a:r>
              <a:rPr lang="az-Latn-AZ" sz="2000" b="1" dirty="0">
                <a:solidFill>
                  <a:srgbClr val="00FFC5"/>
                </a:solidFill>
                <a:effectLst>
                  <a:outerShdw blurRad="38100" dist="38100" dir="2700000" algn="tl">
                    <a:srgbClr val="000000">
                      <a:alpha val="43137"/>
                    </a:srgbClr>
                  </a:outerShdw>
                </a:effectLst>
                <a:latin typeface="Consolas" panose="020B0609020204030204" pitchFamily="49" charset="0"/>
              </a:rPr>
              <a:t>Qrup:</a:t>
            </a:r>
            <a:r>
              <a:rPr lang="az-Latn-AZ" sz="2000" b="1" dirty="0">
                <a:solidFill>
                  <a:srgbClr val="00FFC5"/>
                </a:solidFill>
                <a:effectLst>
                  <a:outerShdw blurRad="38100" dist="38100" dir="2700000" algn="tl">
                    <a:srgbClr val="000000">
                      <a:alpha val="43137"/>
                    </a:srgbClr>
                  </a:outerShdw>
                </a:effectLst>
              </a:rPr>
              <a:t> </a:t>
            </a:r>
            <a:r>
              <a:rPr lang="az-Latn-AZ" sz="2000" b="1" dirty="0">
                <a:solidFill>
                  <a:schemeClr val="bg1"/>
                </a:solidFill>
                <a:effectLst>
                  <a:outerShdw blurRad="38100" dist="38100" dir="2700000" algn="tl">
                    <a:srgbClr val="000000">
                      <a:alpha val="43137"/>
                    </a:srgbClr>
                  </a:outerShdw>
                </a:effectLst>
                <a:latin typeface="Overpass Mono" panose="020B0604020202020204" charset="0"/>
              </a:rPr>
              <a:t>603.20</a:t>
            </a:r>
            <a:endParaRPr sz="2000" dirty="0">
              <a:solidFill>
                <a:schemeClr val="accent1"/>
              </a:solidFill>
            </a:endParaRPr>
          </a:p>
        </p:txBody>
      </p:sp>
      <p:pic>
        <p:nvPicPr>
          <p:cNvPr id="9" name="Picture 8" descr="Azerbaijan State Oil and Industry University - Wikipedia">
            <a:extLst>
              <a:ext uri="{FF2B5EF4-FFF2-40B4-BE49-F238E27FC236}">
                <a16:creationId xmlns:a16="http://schemas.microsoft.com/office/drawing/2014/main" id="{7BC599F0-EC83-4945-6FFC-787C072DBBA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43508" b="6472"/>
          <a:stretch/>
        </p:blipFill>
        <p:spPr bwMode="auto">
          <a:xfrm>
            <a:off x="6668792" y="0"/>
            <a:ext cx="2475208" cy="1933146"/>
          </a:xfrm>
          <a:prstGeom prst="roundRect">
            <a:avLst>
              <a:gd name="adj" fmla="val 127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pic>
        <p:nvPicPr>
          <p:cNvPr id="7" name="Picture 6">
            <a:extLst>
              <a:ext uri="{FF2B5EF4-FFF2-40B4-BE49-F238E27FC236}">
                <a16:creationId xmlns:a16="http://schemas.microsoft.com/office/drawing/2014/main" id="{4FAE8B20-F308-499B-6C70-43203F235ECB}"/>
              </a:ext>
            </a:extLst>
          </p:cNvPr>
          <p:cNvPicPr>
            <a:picLocks noChangeAspect="1"/>
          </p:cNvPicPr>
          <p:nvPr/>
        </p:nvPicPr>
        <p:blipFill>
          <a:blip r:embed="rId3"/>
          <a:stretch>
            <a:fillRect/>
          </a:stretch>
        </p:blipFill>
        <p:spPr>
          <a:xfrm>
            <a:off x="1961924" y="189350"/>
            <a:ext cx="5220152" cy="4191363"/>
          </a:xfrm>
          <a:prstGeom prst="rect">
            <a:avLst/>
          </a:prstGeom>
        </p:spPr>
      </p:pic>
      <p:sp>
        <p:nvSpPr>
          <p:cNvPr id="8" name="TextBox 7">
            <a:extLst>
              <a:ext uri="{FF2B5EF4-FFF2-40B4-BE49-F238E27FC236}">
                <a16:creationId xmlns:a16="http://schemas.microsoft.com/office/drawing/2014/main" id="{B6BD46F1-A4D9-52F9-3171-5387A5998FC4}"/>
              </a:ext>
            </a:extLst>
          </p:cNvPr>
          <p:cNvSpPr txBox="1"/>
          <p:nvPr/>
        </p:nvSpPr>
        <p:spPr>
          <a:xfrm>
            <a:off x="4338603" y="4522386"/>
            <a:ext cx="466794" cy="369332"/>
          </a:xfrm>
          <a:prstGeom prst="rect">
            <a:avLst/>
          </a:prstGeom>
          <a:noFill/>
        </p:spPr>
        <p:txBody>
          <a:bodyPr wrap="none" rtlCol="0">
            <a:spAutoFit/>
          </a:bodyPr>
          <a:lstStyle/>
          <a:p>
            <a:r>
              <a:rPr lang="az-Latn-AZ" sz="1800" dirty="0">
                <a:solidFill>
                  <a:schemeClr val="accent1"/>
                </a:solidFill>
              </a:rPr>
              <a:t>(3)</a:t>
            </a:r>
            <a:endParaRPr lang="en-US" sz="1800" dirty="0">
              <a:solidFill>
                <a:schemeClr val="accen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7" name="Picture 6">
            <a:extLst>
              <a:ext uri="{FF2B5EF4-FFF2-40B4-BE49-F238E27FC236}">
                <a16:creationId xmlns:a16="http://schemas.microsoft.com/office/drawing/2014/main" id="{9CA92484-8820-BB7F-B1DC-0FFF699EE4E3}"/>
              </a:ext>
            </a:extLst>
          </p:cNvPr>
          <p:cNvPicPr>
            <a:picLocks noChangeAspect="1"/>
          </p:cNvPicPr>
          <p:nvPr/>
        </p:nvPicPr>
        <p:blipFill>
          <a:blip r:embed="rId3"/>
          <a:stretch>
            <a:fillRect/>
          </a:stretch>
        </p:blipFill>
        <p:spPr>
          <a:xfrm>
            <a:off x="1208868" y="1092347"/>
            <a:ext cx="6726264" cy="3422616"/>
          </a:xfrm>
          <a:prstGeom prst="rect">
            <a:avLst/>
          </a:prstGeom>
        </p:spPr>
      </p:pic>
      <p:sp>
        <p:nvSpPr>
          <p:cNvPr id="8" name="TextBox 7">
            <a:extLst>
              <a:ext uri="{FF2B5EF4-FFF2-40B4-BE49-F238E27FC236}">
                <a16:creationId xmlns:a16="http://schemas.microsoft.com/office/drawing/2014/main" id="{0F6DB2CB-13E3-4A86-9105-4EE14ED4B2AF}"/>
              </a:ext>
            </a:extLst>
          </p:cNvPr>
          <p:cNvSpPr txBox="1"/>
          <p:nvPr/>
        </p:nvSpPr>
        <p:spPr>
          <a:xfrm>
            <a:off x="143359" y="421681"/>
            <a:ext cx="8857282" cy="523220"/>
          </a:xfrm>
          <a:prstGeom prst="rect">
            <a:avLst/>
          </a:prstGeom>
          <a:noFill/>
        </p:spPr>
        <p:txBody>
          <a:bodyPr wrap="square" rtlCol="0">
            <a:spAutoFit/>
          </a:bodyPr>
          <a:lstStyle/>
          <a:p>
            <a:r>
              <a:rPr lang="az-Latn-AZ" dirty="0" err="1">
                <a:solidFill>
                  <a:schemeClr val="accent1"/>
                </a:solidFill>
                <a:latin typeface="Consolas" panose="020B0609020204030204" pitchFamily="49" charset="0"/>
              </a:rPr>
              <a:t>Simpson</a:t>
            </a:r>
            <a:r>
              <a:rPr lang="az-Latn-AZ" dirty="0">
                <a:solidFill>
                  <a:schemeClr val="accent1"/>
                </a:solidFill>
                <a:latin typeface="Consolas" panose="020B0609020204030204" pitchFamily="49" charset="0"/>
              </a:rPr>
              <a:t> üsulu digər üsullara nisbətdə inteqralın dəqiq qiymətinə daha yaxın dəyər verir. Və beləcə qeyd olunmuş xəta müəyyən ölçüdə azalır.</a:t>
            </a:r>
            <a:endParaRPr lang="en-US" dirty="0">
              <a:solidFill>
                <a:schemeClr val="accent1"/>
              </a:solidFill>
              <a:latin typeface="Consolas" panose="020B0609020204030204" pitchFamily="49" charset="0"/>
            </a:endParaRPr>
          </a:p>
        </p:txBody>
      </p:sp>
      <p:sp>
        <p:nvSpPr>
          <p:cNvPr id="9" name="TextBox 8">
            <a:extLst>
              <a:ext uri="{FF2B5EF4-FFF2-40B4-BE49-F238E27FC236}">
                <a16:creationId xmlns:a16="http://schemas.microsoft.com/office/drawing/2014/main" id="{B19E1B9A-CE03-6543-D239-B060F6C090EF}"/>
              </a:ext>
            </a:extLst>
          </p:cNvPr>
          <p:cNvSpPr txBox="1"/>
          <p:nvPr/>
        </p:nvSpPr>
        <p:spPr>
          <a:xfrm>
            <a:off x="205352" y="4662410"/>
            <a:ext cx="4897495" cy="338554"/>
          </a:xfrm>
          <a:prstGeom prst="rect">
            <a:avLst/>
          </a:prstGeom>
          <a:noFill/>
        </p:spPr>
        <p:txBody>
          <a:bodyPr wrap="none" rtlCol="0">
            <a:spAutoFit/>
          </a:bodyPr>
          <a:lstStyle/>
          <a:p>
            <a:r>
              <a:rPr lang="az-Latn-AZ" sz="1600" dirty="0">
                <a:solidFill>
                  <a:schemeClr val="accent1"/>
                </a:solidFill>
                <a:latin typeface="Consolas" panose="020B0609020204030204" pitchFamily="49" charset="0"/>
              </a:rPr>
              <a:t>(a) - </a:t>
            </a:r>
            <a:r>
              <a:rPr lang="az-Latn-AZ" sz="1600" dirty="0" err="1">
                <a:solidFill>
                  <a:schemeClr val="accent1"/>
                </a:solidFill>
                <a:latin typeface="Consolas" panose="020B0609020204030204" pitchFamily="49" charset="0"/>
              </a:rPr>
              <a:t>Trapeslər</a:t>
            </a:r>
            <a:r>
              <a:rPr lang="az-Latn-AZ" sz="1600" dirty="0">
                <a:solidFill>
                  <a:schemeClr val="accent1"/>
                </a:solidFill>
                <a:latin typeface="Consolas" panose="020B0609020204030204" pitchFamily="49" charset="0"/>
              </a:rPr>
              <a:t> üsulu, (b) - </a:t>
            </a:r>
            <a:r>
              <a:rPr lang="az-Latn-AZ" sz="1600" dirty="0" err="1">
                <a:solidFill>
                  <a:schemeClr val="accent1"/>
                </a:solidFill>
                <a:latin typeface="Consolas" panose="020B0609020204030204" pitchFamily="49" charset="0"/>
              </a:rPr>
              <a:t>Simpson</a:t>
            </a:r>
            <a:r>
              <a:rPr lang="az-Latn-AZ" sz="1600" dirty="0">
                <a:solidFill>
                  <a:schemeClr val="accent1"/>
                </a:solidFill>
                <a:latin typeface="Consolas" panose="020B0609020204030204" pitchFamily="49" charset="0"/>
              </a:rPr>
              <a:t> üsulu</a:t>
            </a:r>
            <a:endParaRPr lang="en-US" sz="1600" dirty="0">
              <a:solidFill>
                <a:schemeClr val="accent1"/>
              </a:solidFill>
              <a:latin typeface="Consolas" panose="020B0609020204030204" pitchFamily="49" charset="0"/>
            </a:endParaRPr>
          </a:p>
        </p:txBody>
      </p:sp>
      <p:sp>
        <p:nvSpPr>
          <p:cNvPr id="10" name="Freeform: Shape 9">
            <a:extLst>
              <a:ext uri="{FF2B5EF4-FFF2-40B4-BE49-F238E27FC236}">
                <a16:creationId xmlns:a16="http://schemas.microsoft.com/office/drawing/2014/main" id="{16A18A29-F0B8-0D93-A2C7-13AE42BFF1B8}"/>
              </a:ext>
            </a:extLst>
          </p:cNvPr>
          <p:cNvSpPr/>
          <p:nvPr/>
        </p:nvSpPr>
        <p:spPr>
          <a:xfrm>
            <a:off x="2297430" y="1864995"/>
            <a:ext cx="1525905" cy="1036320"/>
          </a:xfrm>
          <a:custGeom>
            <a:avLst/>
            <a:gdLst>
              <a:gd name="connsiteX0" fmla="*/ 150495 w 1525905"/>
              <a:gd name="connsiteY0" fmla="*/ 350520 h 1036320"/>
              <a:gd name="connsiteX1" fmla="*/ 224790 w 1525905"/>
              <a:gd name="connsiteY1" fmla="*/ 222885 h 1036320"/>
              <a:gd name="connsiteX2" fmla="*/ 398145 w 1525905"/>
              <a:gd name="connsiteY2" fmla="*/ 137160 h 1036320"/>
              <a:gd name="connsiteX3" fmla="*/ 270510 w 1525905"/>
              <a:gd name="connsiteY3" fmla="*/ 401955 h 1036320"/>
              <a:gd name="connsiteX4" fmla="*/ 413385 w 1525905"/>
              <a:gd name="connsiteY4" fmla="*/ 481965 h 1036320"/>
              <a:gd name="connsiteX5" fmla="*/ 668655 w 1525905"/>
              <a:gd name="connsiteY5" fmla="*/ 34290 h 1036320"/>
              <a:gd name="connsiteX6" fmla="*/ 838200 w 1525905"/>
              <a:gd name="connsiteY6" fmla="*/ 0 h 1036320"/>
              <a:gd name="connsiteX7" fmla="*/ 573405 w 1525905"/>
              <a:gd name="connsiteY7" fmla="*/ 563880 h 1036320"/>
              <a:gd name="connsiteX8" fmla="*/ 735330 w 1525905"/>
              <a:gd name="connsiteY8" fmla="*/ 649605 h 1036320"/>
              <a:gd name="connsiteX9" fmla="*/ 1003935 w 1525905"/>
              <a:gd name="connsiteY9" fmla="*/ 55245 h 1036320"/>
              <a:gd name="connsiteX10" fmla="*/ 1110615 w 1525905"/>
              <a:gd name="connsiteY10" fmla="*/ 137160 h 1036320"/>
              <a:gd name="connsiteX11" fmla="*/ 887730 w 1525905"/>
              <a:gd name="connsiteY11" fmla="*/ 727710 h 1036320"/>
              <a:gd name="connsiteX12" fmla="*/ 1034415 w 1525905"/>
              <a:gd name="connsiteY12" fmla="*/ 800100 h 1036320"/>
              <a:gd name="connsiteX13" fmla="*/ 1226820 w 1525905"/>
              <a:gd name="connsiteY13" fmla="*/ 240030 h 1036320"/>
              <a:gd name="connsiteX14" fmla="*/ 1333500 w 1525905"/>
              <a:gd name="connsiteY14" fmla="*/ 398145 h 1036320"/>
              <a:gd name="connsiteX15" fmla="*/ 1175385 w 1525905"/>
              <a:gd name="connsiteY15" fmla="*/ 876300 h 1036320"/>
              <a:gd name="connsiteX16" fmla="*/ 1333500 w 1525905"/>
              <a:gd name="connsiteY16" fmla="*/ 963930 h 1036320"/>
              <a:gd name="connsiteX17" fmla="*/ 1457325 w 1525905"/>
              <a:gd name="connsiteY17" fmla="*/ 615315 h 1036320"/>
              <a:gd name="connsiteX18" fmla="*/ 1525905 w 1525905"/>
              <a:gd name="connsiteY18" fmla="*/ 803910 h 1036320"/>
              <a:gd name="connsiteX19" fmla="*/ 1463040 w 1525905"/>
              <a:gd name="connsiteY19" fmla="*/ 1036320 h 1036320"/>
              <a:gd name="connsiteX20" fmla="*/ 0 w 1525905"/>
              <a:gd name="connsiteY20" fmla="*/ 285750 h 103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25905" h="1036320">
                <a:moveTo>
                  <a:pt x="150495" y="350520"/>
                </a:moveTo>
                <a:lnTo>
                  <a:pt x="224790" y="222885"/>
                </a:lnTo>
                <a:lnTo>
                  <a:pt x="398145" y="137160"/>
                </a:lnTo>
                <a:lnTo>
                  <a:pt x="270510" y="401955"/>
                </a:lnTo>
                <a:lnTo>
                  <a:pt x="413385" y="481965"/>
                </a:lnTo>
                <a:lnTo>
                  <a:pt x="668655" y="34290"/>
                </a:lnTo>
                <a:lnTo>
                  <a:pt x="838200" y="0"/>
                </a:lnTo>
                <a:lnTo>
                  <a:pt x="573405" y="563880"/>
                </a:lnTo>
                <a:lnTo>
                  <a:pt x="735330" y="649605"/>
                </a:lnTo>
                <a:lnTo>
                  <a:pt x="1003935" y="55245"/>
                </a:lnTo>
                <a:lnTo>
                  <a:pt x="1110615" y="137160"/>
                </a:lnTo>
                <a:lnTo>
                  <a:pt x="887730" y="727710"/>
                </a:lnTo>
                <a:lnTo>
                  <a:pt x="1034415" y="800100"/>
                </a:lnTo>
                <a:lnTo>
                  <a:pt x="1226820" y="240030"/>
                </a:lnTo>
                <a:lnTo>
                  <a:pt x="1333500" y="398145"/>
                </a:lnTo>
                <a:lnTo>
                  <a:pt x="1175385" y="876300"/>
                </a:lnTo>
                <a:lnTo>
                  <a:pt x="1333500" y="963930"/>
                </a:lnTo>
                <a:lnTo>
                  <a:pt x="1457325" y="615315"/>
                </a:lnTo>
                <a:lnTo>
                  <a:pt x="1525905" y="803910"/>
                </a:lnTo>
                <a:lnTo>
                  <a:pt x="1463040" y="1036320"/>
                </a:lnTo>
                <a:lnTo>
                  <a:pt x="0" y="285750"/>
                </a:ln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5CD42D13-2F2B-68A7-D96F-45CA951214C1}"/>
              </a:ext>
            </a:extLst>
          </p:cNvPr>
          <p:cNvSpPr/>
          <p:nvPr/>
        </p:nvSpPr>
        <p:spPr>
          <a:xfrm>
            <a:off x="5642610" y="1809750"/>
            <a:ext cx="657225" cy="291465"/>
          </a:xfrm>
          <a:custGeom>
            <a:avLst/>
            <a:gdLst>
              <a:gd name="connsiteX0" fmla="*/ 0 w 657225"/>
              <a:gd name="connsiteY0" fmla="*/ 211455 h 291465"/>
              <a:gd name="connsiteX1" fmla="*/ 114300 w 657225"/>
              <a:gd name="connsiteY1" fmla="*/ 108585 h 291465"/>
              <a:gd name="connsiteX2" fmla="*/ 99060 w 657225"/>
              <a:gd name="connsiteY2" fmla="*/ 291465 h 291465"/>
              <a:gd name="connsiteX3" fmla="*/ 266700 w 657225"/>
              <a:gd name="connsiteY3" fmla="*/ 238125 h 291465"/>
              <a:gd name="connsiteX4" fmla="*/ 247650 w 657225"/>
              <a:gd name="connsiteY4" fmla="*/ 43815 h 291465"/>
              <a:gd name="connsiteX5" fmla="*/ 106680 w 657225"/>
              <a:gd name="connsiteY5" fmla="*/ 118110 h 291465"/>
              <a:gd name="connsiteX6" fmla="*/ 241935 w 657225"/>
              <a:gd name="connsiteY6" fmla="*/ 53340 h 291465"/>
              <a:gd name="connsiteX7" fmla="*/ 417195 w 657225"/>
              <a:gd name="connsiteY7" fmla="*/ 1905 h 291465"/>
              <a:gd name="connsiteX8" fmla="*/ 428625 w 657225"/>
              <a:gd name="connsiteY8" fmla="*/ 144780 h 291465"/>
              <a:gd name="connsiteX9" fmla="*/ 268605 w 657225"/>
              <a:gd name="connsiteY9" fmla="*/ 217170 h 291465"/>
              <a:gd name="connsiteX10" fmla="*/ 441960 w 657225"/>
              <a:gd name="connsiteY10" fmla="*/ 139065 h 291465"/>
              <a:gd name="connsiteX11" fmla="*/ 541020 w 657225"/>
              <a:gd name="connsiteY11" fmla="*/ 99060 h 291465"/>
              <a:gd name="connsiteX12" fmla="*/ 542925 w 657225"/>
              <a:gd name="connsiteY12" fmla="*/ 0 h 291465"/>
              <a:gd name="connsiteX13" fmla="*/ 649605 w 657225"/>
              <a:gd name="connsiteY13" fmla="*/ 26670 h 291465"/>
              <a:gd name="connsiteX14" fmla="*/ 657225 w 657225"/>
              <a:gd name="connsiteY14" fmla="*/ 57150 h 291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7225" h="291465">
                <a:moveTo>
                  <a:pt x="0" y="211455"/>
                </a:moveTo>
                <a:lnTo>
                  <a:pt x="114300" y="108585"/>
                </a:lnTo>
                <a:lnTo>
                  <a:pt x="99060" y="291465"/>
                </a:lnTo>
                <a:lnTo>
                  <a:pt x="266700" y="238125"/>
                </a:lnTo>
                <a:lnTo>
                  <a:pt x="247650" y="43815"/>
                </a:lnTo>
                <a:lnTo>
                  <a:pt x="106680" y="118110"/>
                </a:lnTo>
                <a:lnTo>
                  <a:pt x="241935" y="53340"/>
                </a:lnTo>
                <a:lnTo>
                  <a:pt x="417195" y="1905"/>
                </a:lnTo>
                <a:lnTo>
                  <a:pt x="428625" y="144780"/>
                </a:lnTo>
                <a:lnTo>
                  <a:pt x="268605" y="217170"/>
                </a:lnTo>
                <a:lnTo>
                  <a:pt x="441960" y="139065"/>
                </a:lnTo>
                <a:lnTo>
                  <a:pt x="541020" y="99060"/>
                </a:lnTo>
                <a:lnTo>
                  <a:pt x="542925" y="0"/>
                </a:lnTo>
                <a:lnTo>
                  <a:pt x="649605" y="26670"/>
                </a:lnTo>
                <a:lnTo>
                  <a:pt x="657225" y="57150"/>
                </a:ln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A1068D-EBAA-2593-A661-A91A1753FD15}"/>
              </a:ext>
            </a:extLst>
          </p:cNvPr>
          <p:cNvSpPr/>
          <p:nvPr/>
        </p:nvSpPr>
        <p:spPr>
          <a:xfrm>
            <a:off x="6446520" y="1891665"/>
            <a:ext cx="674370" cy="752475"/>
          </a:xfrm>
          <a:custGeom>
            <a:avLst/>
            <a:gdLst>
              <a:gd name="connsiteX0" fmla="*/ 0 w 674370"/>
              <a:gd name="connsiteY0" fmla="*/ 0 h 752475"/>
              <a:gd name="connsiteX1" fmla="*/ 100965 w 674370"/>
              <a:gd name="connsiteY1" fmla="*/ 74295 h 752475"/>
              <a:gd name="connsiteX2" fmla="*/ 146685 w 674370"/>
              <a:gd name="connsiteY2" fmla="*/ 22860 h 752475"/>
              <a:gd name="connsiteX3" fmla="*/ 243840 w 674370"/>
              <a:gd name="connsiteY3" fmla="*/ 87630 h 752475"/>
              <a:gd name="connsiteX4" fmla="*/ 184785 w 674370"/>
              <a:gd name="connsiteY4" fmla="*/ 146685 h 752475"/>
              <a:gd name="connsiteX5" fmla="*/ 104775 w 674370"/>
              <a:gd name="connsiteY5" fmla="*/ 80010 h 752475"/>
              <a:gd name="connsiteX6" fmla="*/ 280035 w 674370"/>
              <a:gd name="connsiteY6" fmla="*/ 232410 h 752475"/>
              <a:gd name="connsiteX7" fmla="*/ 337185 w 674370"/>
              <a:gd name="connsiteY7" fmla="*/ 180975 h 752475"/>
              <a:gd name="connsiteX8" fmla="*/ 243840 w 674370"/>
              <a:gd name="connsiteY8" fmla="*/ 97155 h 752475"/>
              <a:gd name="connsiteX9" fmla="*/ 461010 w 674370"/>
              <a:gd name="connsiteY9" fmla="*/ 323850 h 752475"/>
              <a:gd name="connsiteX10" fmla="*/ 396240 w 674370"/>
              <a:gd name="connsiteY10" fmla="*/ 377190 h 752475"/>
              <a:gd name="connsiteX11" fmla="*/ 280035 w 674370"/>
              <a:gd name="connsiteY11" fmla="*/ 240030 h 752475"/>
              <a:gd name="connsiteX12" fmla="*/ 476250 w 674370"/>
              <a:gd name="connsiteY12" fmla="*/ 485775 h 752475"/>
              <a:gd name="connsiteX13" fmla="*/ 525780 w 674370"/>
              <a:gd name="connsiteY13" fmla="*/ 436245 h 752475"/>
              <a:gd name="connsiteX14" fmla="*/ 461010 w 674370"/>
              <a:gd name="connsiteY14" fmla="*/ 340995 h 752475"/>
              <a:gd name="connsiteX15" fmla="*/ 592455 w 674370"/>
              <a:gd name="connsiteY15" fmla="*/ 563880 h 752475"/>
              <a:gd name="connsiteX16" fmla="*/ 546735 w 674370"/>
              <a:gd name="connsiteY16" fmla="*/ 598170 h 752475"/>
              <a:gd name="connsiteX17" fmla="*/ 474345 w 674370"/>
              <a:gd name="connsiteY17" fmla="*/ 474345 h 752475"/>
              <a:gd name="connsiteX18" fmla="*/ 674370 w 674370"/>
              <a:gd name="connsiteY18" fmla="*/ 752475 h 752475"/>
              <a:gd name="connsiteX19" fmla="*/ 586740 w 674370"/>
              <a:gd name="connsiteY19" fmla="*/ 561975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4370" h="752475">
                <a:moveTo>
                  <a:pt x="0" y="0"/>
                </a:moveTo>
                <a:lnTo>
                  <a:pt x="100965" y="74295"/>
                </a:lnTo>
                <a:lnTo>
                  <a:pt x="146685" y="22860"/>
                </a:lnTo>
                <a:lnTo>
                  <a:pt x="243840" y="87630"/>
                </a:lnTo>
                <a:lnTo>
                  <a:pt x="184785" y="146685"/>
                </a:lnTo>
                <a:lnTo>
                  <a:pt x="104775" y="80010"/>
                </a:lnTo>
                <a:lnTo>
                  <a:pt x="280035" y="232410"/>
                </a:lnTo>
                <a:lnTo>
                  <a:pt x="337185" y="180975"/>
                </a:lnTo>
                <a:lnTo>
                  <a:pt x="243840" y="97155"/>
                </a:lnTo>
                <a:lnTo>
                  <a:pt x="461010" y="323850"/>
                </a:lnTo>
                <a:lnTo>
                  <a:pt x="396240" y="377190"/>
                </a:lnTo>
                <a:lnTo>
                  <a:pt x="280035" y="240030"/>
                </a:lnTo>
                <a:lnTo>
                  <a:pt x="476250" y="485775"/>
                </a:lnTo>
                <a:lnTo>
                  <a:pt x="525780" y="436245"/>
                </a:lnTo>
                <a:lnTo>
                  <a:pt x="461010" y="340995"/>
                </a:lnTo>
                <a:lnTo>
                  <a:pt x="592455" y="563880"/>
                </a:lnTo>
                <a:lnTo>
                  <a:pt x="546735" y="598170"/>
                </a:lnTo>
                <a:lnTo>
                  <a:pt x="474345" y="474345"/>
                </a:lnTo>
                <a:lnTo>
                  <a:pt x="674370" y="752475"/>
                </a:lnTo>
                <a:lnTo>
                  <a:pt x="586740" y="561975"/>
                </a:ln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2184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4" name="TextBox 3">
            <a:extLst>
              <a:ext uri="{FF2B5EF4-FFF2-40B4-BE49-F238E27FC236}">
                <a16:creationId xmlns:a16="http://schemas.microsoft.com/office/drawing/2014/main" id="{4C761EA1-047A-A605-7E01-AC7DC1C74FA3}"/>
              </a:ext>
            </a:extLst>
          </p:cNvPr>
          <p:cNvSpPr txBox="1"/>
          <p:nvPr/>
        </p:nvSpPr>
        <p:spPr>
          <a:xfrm>
            <a:off x="35649" y="74651"/>
            <a:ext cx="3406140" cy="553998"/>
          </a:xfrm>
          <a:prstGeom prst="rect">
            <a:avLst/>
          </a:prstGeom>
          <a:noFill/>
        </p:spPr>
        <p:txBody>
          <a:bodyPr wrap="square" rtlCol="0">
            <a:spAutoFit/>
          </a:bodyPr>
          <a:lstStyle/>
          <a:p>
            <a:r>
              <a:rPr lang="az-Latn-AZ" sz="3000" dirty="0" err="1">
                <a:solidFill>
                  <a:schemeClr val="accent1"/>
                </a:solidFill>
                <a:latin typeface="Consolas" panose="020B0609020204030204" pitchFamily="49" charset="0"/>
              </a:rPr>
              <a:t>Simpson</a:t>
            </a:r>
            <a:r>
              <a:rPr lang="az-Latn-AZ" sz="3000" dirty="0">
                <a:solidFill>
                  <a:schemeClr val="accent1"/>
                </a:solidFill>
                <a:latin typeface="Consolas" panose="020B0609020204030204" pitchFamily="49" charset="0"/>
              </a:rPr>
              <a:t> üsulu</a:t>
            </a:r>
            <a:endParaRPr lang="en-US" sz="3000" dirty="0">
              <a:solidFill>
                <a:schemeClr val="accent1"/>
              </a:solidFill>
              <a:latin typeface="Consolas" panose="020B0609020204030204" pitchFamily="49" charset="0"/>
            </a:endParaRPr>
          </a:p>
        </p:txBody>
      </p:sp>
      <p:pic>
        <p:nvPicPr>
          <p:cNvPr id="6" name="Picture 5">
            <a:extLst>
              <a:ext uri="{FF2B5EF4-FFF2-40B4-BE49-F238E27FC236}">
                <a16:creationId xmlns:a16="http://schemas.microsoft.com/office/drawing/2014/main" id="{E9D5F840-9601-C25B-EFB5-1CCFA0FD9F31}"/>
              </a:ext>
            </a:extLst>
          </p:cNvPr>
          <p:cNvPicPr>
            <a:picLocks noChangeAspect="1"/>
          </p:cNvPicPr>
          <p:nvPr/>
        </p:nvPicPr>
        <p:blipFill>
          <a:blip r:embed="rId3"/>
          <a:stretch>
            <a:fillRect/>
          </a:stretch>
        </p:blipFill>
        <p:spPr>
          <a:xfrm>
            <a:off x="3421680" y="1309954"/>
            <a:ext cx="5315919" cy="2424121"/>
          </a:xfrm>
          <a:prstGeom prst="rect">
            <a:avLst/>
          </a:prstGeom>
        </p:spPr>
      </p:pic>
      <p:sp>
        <p:nvSpPr>
          <p:cNvPr id="12" name="TextBox 11">
            <a:extLst>
              <a:ext uri="{FF2B5EF4-FFF2-40B4-BE49-F238E27FC236}">
                <a16:creationId xmlns:a16="http://schemas.microsoft.com/office/drawing/2014/main" id="{B0753122-0CE2-E940-A155-631F9E13D598}"/>
              </a:ext>
            </a:extLst>
          </p:cNvPr>
          <p:cNvSpPr txBox="1"/>
          <p:nvPr/>
        </p:nvSpPr>
        <p:spPr>
          <a:xfrm>
            <a:off x="754742" y="636769"/>
            <a:ext cx="7982857" cy="461665"/>
          </a:xfrm>
          <a:prstGeom prst="rect">
            <a:avLst/>
          </a:prstGeom>
          <a:noFill/>
        </p:spPr>
        <p:txBody>
          <a:bodyPr wrap="square">
            <a:spAutoFit/>
          </a:bodyPr>
          <a:lstStyle/>
          <a:p>
            <a:r>
              <a:rPr lang="en-US" sz="1200" dirty="0" err="1">
                <a:solidFill>
                  <a:schemeClr val="tx2"/>
                </a:solidFill>
                <a:latin typeface="Consolas" panose="020B0609020204030204" pitchFamily="49" charset="0"/>
              </a:rPr>
              <a:t>Inteqralın</a:t>
            </a:r>
            <a:r>
              <a:rPr lang="en-US" sz="1200" dirty="0">
                <a:solidFill>
                  <a:schemeClr val="tx2"/>
                </a:solidFill>
                <a:latin typeface="Consolas" panose="020B0609020204030204" pitchFamily="49" charset="0"/>
              </a:rPr>
              <a:t> </a:t>
            </a:r>
            <a:r>
              <a:rPr lang="en-US" sz="1200" dirty="0" err="1">
                <a:solidFill>
                  <a:schemeClr val="tx2"/>
                </a:solidFill>
                <a:latin typeface="Consolas" panose="020B0609020204030204" pitchFamily="49" charset="0"/>
              </a:rPr>
              <a:t>daha</a:t>
            </a:r>
            <a:r>
              <a:rPr lang="en-US" sz="1200" dirty="0">
                <a:solidFill>
                  <a:schemeClr val="tx2"/>
                </a:solidFill>
                <a:latin typeface="Consolas" panose="020B0609020204030204" pitchFamily="49" charset="0"/>
              </a:rPr>
              <a:t> </a:t>
            </a:r>
            <a:r>
              <a:rPr lang="en-US" sz="1200" dirty="0" err="1">
                <a:solidFill>
                  <a:schemeClr val="tx2"/>
                </a:solidFill>
                <a:latin typeface="Consolas" panose="020B0609020204030204" pitchFamily="49" charset="0"/>
              </a:rPr>
              <a:t>dəqiq</a:t>
            </a:r>
            <a:r>
              <a:rPr lang="en-US" sz="1200" dirty="0">
                <a:solidFill>
                  <a:schemeClr val="tx2"/>
                </a:solidFill>
                <a:latin typeface="Consolas" panose="020B0609020204030204" pitchFamily="49" charset="0"/>
              </a:rPr>
              <a:t> </a:t>
            </a:r>
            <a:r>
              <a:rPr lang="en-US" sz="1200" dirty="0" err="1">
                <a:solidFill>
                  <a:schemeClr val="tx2"/>
                </a:solidFill>
                <a:latin typeface="Consolas" panose="020B0609020204030204" pitchFamily="49" charset="0"/>
              </a:rPr>
              <a:t>qiymətləndirilməsini</a:t>
            </a:r>
            <a:r>
              <a:rPr lang="en-US" sz="1200" dirty="0">
                <a:solidFill>
                  <a:schemeClr val="tx2"/>
                </a:solidFill>
                <a:latin typeface="Consolas" panose="020B0609020204030204" pitchFamily="49" charset="0"/>
              </a:rPr>
              <a:t> </a:t>
            </a:r>
            <a:r>
              <a:rPr lang="en-US" sz="1200" dirty="0" err="1">
                <a:solidFill>
                  <a:schemeClr val="tx2"/>
                </a:solidFill>
                <a:latin typeface="Consolas" panose="020B0609020204030204" pitchFamily="49" charset="0"/>
              </a:rPr>
              <a:t>əldə</a:t>
            </a:r>
            <a:r>
              <a:rPr lang="en-US" sz="1200" dirty="0">
                <a:solidFill>
                  <a:schemeClr val="tx2"/>
                </a:solidFill>
                <a:latin typeface="Consolas" panose="020B0609020204030204" pitchFamily="49" charset="0"/>
              </a:rPr>
              <a:t> </a:t>
            </a:r>
            <a:r>
              <a:rPr lang="en-US" sz="1200" dirty="0" err="1">
                <a:solidFill>
                  <a:schemeClr val="tx2"/>
                </a:solidFill>
                <a:latin typeface="Consolas" panose="020B0609020204030204" pitchFamily="49" charset="0"/>
              </a:rPr>
              <a:t>etməyin</a:t>
            </a:r>
            <a:r>
              <a:rPr lang="en-US" sz="1200" dirty="0">
                <a:solidFill>
                  <a:schemeClr val="tx2"/>
                </a:solidFill>
                <a:latin typeface="Consolas" panose="020B0609020204030204" pitchFamily="49" charset="0"/>
              </a:rPr>
              <a:t> </a:t>
            </a:r>
            <a:r>
              <a:rPr lang="en-US" sz="1200" dirty="0" err="1">
                <a:solidFill>
                  <a:schemeClr val="tx2"/>
                </a:solidFill>
                <a:latin typeface="Consolas" panose="020B0609020204030204" pitchFamily="49" charset="0"/>
              </a:rPr>
              <a:t>başqa</a:t>
            </a:r>
            <a:r>
              <a:rPr lang="en-US" sz="1200" dirty="0">
                <a:solidFill>
                  <a:schemeClr val="tx2"/>
                </a:solidFill>
                <a:latin typeface="Consolas" panose="020B0609020204030204" pitchFamily="49" charset="0"/>
              </a:rPr>
              <a:t> </a:t>
            </a:r>
            <a:r>
              <a:rPr lang="en-US" sz="1200" dirty="0" err="1">
                <a:solidFill>
                  <a:schemeClr val="tx2"/>
                </a:solidFill>
                <a:latin typeface="Consolas" panose="020B0609020204030204" pitchFamily="49" charset="0"/>
              </a:rPr>
              <a:t>bir</a:t>
            </a:r>
            <a:r>
              <a:rPr lang="en-US" sz="1200" dirty="0">
                <a:solidFill>
                  <a:schemeClr val="tx2"/>
                </a:solidFill>
                <a:latin typeface="Consolas" panose="020B0609020204030204" pitchFamily="49" charset="0"/>
              </a:rPr>
              <a:t> </a:t>
            </a:r>
            <a:r>
              <a:rPr lang="en-US" sz="1200" dirty="0" err="1">
                <a:solidFill>
                  <a:schemeClr val="tx2"/>
                </a:solidFill>
                <a:latin typeface="Consolas" panose="020B0609020204030204" pitchFamily="49" charset="0"/>
              </a:rPr>
              <a:t>yolu</a:t>
            </a:r>
            <a:r>
              <a:rPr lang="en-US" sz="1200" dirty="0">
                <a:solidFill>
                  <a:schemeClr val="tx2"/>
                </a:solidFill>
                <a:latin typeface="Consolas" panose="020B0609020204030204" pitchFamily="49" charset="0"/>
              </a:rPr>
              <a:t> </a:t>
            </a:r>
            <a:r>
              <a:rPr lang="en-US" sz="1200" dirty="0" err="1">
                <a:solidFill>
                  <a:schemeClr val="tx2"/>
                </a:solidFill>
                <a:latin typeface="Consolas" panose="020B0609020204030204" pitchFamily="49" charset="0"/>
              </a:rPr>
              <a:t>nöqtələri</a:t>
            </a:r>
            <a:r>
              <a:rPr lang="en-US" sz="1200" dirty="0">
                <a:solidFill>
                  <a:schemeClr val="tx2"/>
                </a:solidFill>
                <a:latin typeface="Consolas" panose="020B0609020204030204" pitchFamily="49" charset="0"/>
              </a:rPr>
              <a:t> </a:t>
            </a:r>
            <a:r>
              <a:rPr lang="en-US" sz="1200" dirty="0" err="1">
                <a:solidFill>
                  <a:schemeClr val="tx2"/>
                </a:solidFill>
                <a:latin typeface="Consolas" panose="020B0609020204030204" pitchFamily="49" charset="0"/>
              </a:rPr>
              <a:t>birləşdirmək</a:t>
            </a:r>
            <a:r>
              <a:rPr lang="en-US" sz="1200" dirty="0">
                <a:solidFill>
                  <a:schemeClr val="tx2"/>
                </a:solidFill>
                <a:latin typeface="Consolas" panose="020B0609020204030204" pitchFamily="49" charset="0"/>
              </a:rPr>
              <a:t> </a:t>
            </a:r>
            <a:r>
              <a:rPr lang="en-US" sz="1200" dirty="0" err="1">
                <a:solidFill>
                  <a:schemeClr val="tx2"/>
                </a:solidFill>
                <a:latin typeface="Consolas" panose="020B0609020204030204" pitchFamily="49" charset="0"/>
              </a:rPr>
              <a:t>üçün</a:t>
            </a:r>
            <a:r>
              <a:rPr lang="en-US" sz="1200" dirty="0">
                <a:solidFill>
                  <a:schemeClr val="tx2"/>
                </a:solidFill>
                <a:latin typeface="Consolas" panose="020B0609020204030204" pitchFamily="49" charset="0"/>
              </a:rPr>
              <a:t> </a:t>
            </a:r>
            <a:r>
              <a:rPr lang="en-US" sz="1200" dirty="0" err="1">
                <a:solidFill>
                  <a:schemeClr val="tx2"/>
                </a:solidFill>
                <a:latin typeface="Consolas" panose="020B0609020204030204" pitchFamily="49" charset="0"/>
              </a:rPr>
              <a:t>daha</a:t>
            </a:r>
            <a:r>
              <a:rPr lang="en-US" sz="1200" dirty="0">
                <a:solidFill>
                  <a:schemeClr val="tx2"/>
                </a:solidFill>
                <a:latin typeface="Consolas" panose="020B0609020204030204" pitchFamily="49" charset="0"/>
              </a:rPr>
              <a:t> </a:t>
            </a:r>
            <a:r>
              <a:rPr lang="en-US" sz="1200" dirty="0" err="1">
                <a:solidFill>
                  <a:schemeClr val="tx2"/>
                </a:solidFill>
                <a:latin typeface="Consolas" panose="020B0609020204030204" pitchFamily="49" charset="0"/>
              </a:rPr>
              <a:t>yüksək</a:t>
            </a:r>
            <a:r>
              <a:rPr lang="en-US" sz="1200" dirty="0">
                <a:solidFill>
                  <a:schemeClr val="tx2"/>
                </a:solidFill>
                <a:latin typeface="Consolas" panose="020B0609020204030204" pitchFamily="49" charset="0"/>
              </a:rPr>
              <a:t> </a:t>
            </a:r>
            <a:r>
              <a:rPr lang="en-US" sz="1200" dirty="0" err="1">
                <a:solidFill>
                  <a:schemeClr val="tx2"/>
                </a:solidFill>
                <a:latin typeface="Consolas" panose="020B0609020204030204" pitchFamily="49" charset="0"/>
              </a:rPr>
              <a:t>dərəcəli</a:t>
            </a:r>
            <a:r>
              <a:rPr lang="en-US" sz="1200" dirty="0">
                <a:solidFill>
                  <a:schemeClr val="tx2"/>
                </a:solidFill>
                <a:latin typeface="Consolas" panose="020B0609020204030204" pitchFamily="49" charset="0"/>
              </a:rPr>
              <a:t> </a:t>
            </a:r>
            <a:r>
              <a:rPr lang="en-US" sz="1200" dirty="0" err="1">
                <a:solidFill>
                  <a:schemeClr val="tx2"/>
                </a:solidFill>
                <a:latin typeface="Consolas" panose="020B0609020204030204" pitchFamily="49" charset="0"/>
              </a:rPr>
              <a:t>polinomlardan</a:t>
            </a:r>
            <a:r>
              <a:rPr lang="en-US" sz="1200" dirty="0">
                <a:solidFill>
                  <a:schemeClr val="tx2"/>
                </a:solidFill>
                <a:latin typeface="Consolas" panose="020B0609020204030204" pitchFamily="49" charset="0"/>
              </a:rPr>
              <a:t> </a:t>
            </a:r>
            <a:r>
              <a:rPr lang="en-US" sz="1200" dirty="0" err="1">
                <a:solidFill>
                  <a:schemeClr val="tx2"/>
                </a:solidFill>
                <a:latin typeface="Consolas" panose="020B0609020204030204" pitchFamily="49" charset="0"/>
              </a:rPr>
              <a:t>istifadə</a:t>
            </a:r>
            <a:r>
              <a:rPr lang="en-US" sz="1200" dirty="0">
                <a:solidFill>
                  <a:schemeClr val="tx2"/>
                </a:solidFill>
                <a:latin typeface="Consolas" panose="020B0609020204030204" pitchFamily="49" charset="0"/>
              </a:rPr>
              <a:t> </a:t>
            </a:r>
            <a:r>
              <a:rPr lang="en-US" sz="1200" dirty="0" err="1">
                <a:solidFill>
                  <a:schemeClr val="tx2"/>
                </a:solidFill>
                <a:latin typeface="Consolas" panose="020B0609020204030204" pitchFamily="49" charset="0"/>
              </a:rPr>
              <a:t>etməkdir</a:t>
            </a:r>
            <a:r>
              <a:rPr lang="en-US" sz="1200" dirty="0">
                <a:solidFill>
                  <a:schemeClr val="tx2"/>
                </a:solidFill>
                <a:latin typeface="Consolas" panose="020B0609020204030204" pitchFamily="49" charset="0"/>
              </a:rPr>
              <a:t>.</a:t>
            </a:r>
          </a:p>
        </p:txBody>
      </p:sp>
      <p:sp>
        <p:nvSpPr>
          <p:cNvPr id="3" name="TextBox 2">
            <a:extLst>
              <a:ext uri="{FF2B5EF4-FFF2-40B4-BE49-F238E27FC236}">
                <a16:creationId xmlns:a16="http://schemas.microsoft.com/office/drawing/2014/main" id="{3DEF2559-2E7E-AD7D-3279-718C3298C41B}"/>
              </a:ext>
            </a:extLst>
          </p:cNvPr>
          <p:cNvSpPr txBox="1"/>
          <p:nvPr/>
        </p:nvSpPr>
        <p:spPr>
          <a:xfrm>
            <a:off x="101598" y="3945595"/>
            <a:ext cx="9042401" cy="954107"/>
          </a:xfrm>
          <a:prstGeom prst="rect">
            <a:avLst/>
          </a:prstGeom>
          <a:noFill/>
        </p:spPr>
        <p:txBody>
          <a:bodyPr wrap="square">
            <a:spAutoFit/>
          </a:bodyPr>
          <a:lstStyle/>
          <a:p>
            <a:r>
              <a:rPr lang="en-US" dirty="0">
                <a:solidFill>
                  <a:schemeClr val="bg1"/>
                </a:solidFill>
                <a:latin typeface="Consolas" panose="020B0609020204030204" pitchFamily="49" charset="0"/>
              </a:rPr>
              <a:t>(a) </a:t>
            </a:r>
            <a:r>
              <a:rPr lang="en-US" b="1" dirty="0" err="1">
                <a:solidFill>
                  <a:schemeClr val="bg1"/>
                </a:solidFill>
                <a:latin typeface="Consolas" panose="020B0609020204030204" pitchFamily="49" charset="0"/>
              </a:rPr>
              <a:t>Simpsonun</a:t>
            </a:r>
            <a:r>
              <a:rPr lang="en-US" b="1" dirty="0">
                <a:solidFill>
                  <a:schemeClr val="bg1"/>
                </a:solidFill>
                <a:latin typeface="Consolas" panose="020B0609020204030204" pitchFamily="49" charset="0"/>
              </a:rPr>
              <a:t> 1/3 </a:t>
            </a:r>
            <a:r>
              <a:rPr lang="en-US" b="1" dirty="0" err="1">
                <a:solidFill>
                  <a:schemeClr val="bg1"/>
                </a:solidFill>
                <a:latin typeface="Consolas" panose="020B0609020204030204" pitchFamily="49" charset="0"/>
              </a:rPr>
              <a:t>qaydasının</a:t>
            </a:r>
            <a:r>
              <a:rPr lang="en-US" b="1" dirty="0">
                <a:solidFill>
                  <a:schemeClr val="bg1"/>
                </a:solidFill>
                <a:latin typeface="Consolas" panose="020B0609020204030204" pitchFamily="49" charset="0"/>
              </a:rPr>
              <a:t> </a:t>
            </a:r>
            <a:r>
              <a:rPr lang="en-US" b="1" dirty="0" err="1">
                <a:solidFill>
                  <a:schemeClr val="bg1"/>
                </a:solidFill>
                <a:latin typeface="Consolas" panose="020B0609020204030204" pitchFamily="49" charset="0"/>
              </a:rPr>
              <a:t>qrafik</a:t>
            </a:r>
            <a:r>
              <a:rPr lang="en-US" b="1" dirty="0">
                <a:solidFill>
                  <a:schemeClr val="bg1"/>
                </a:solidFill>
                <a:latin typeface="Consolas" panose="020B0609020204030204" pitchFamily="49" charset="0"/>
              </a:rPr>
              <a:t> </a:t>
            </a:r>
            <a:r>
              <a:rPr lang="en-US" b="1" dirty="0" err="1">
                <a:solidFill>
                  <a:schemeClr val="bg1"/>
                </a:solidFill>
                <a:latin typeface="Consolas" panose="020B0609020204030204" pitchFamily="49" charset="0"/>
              </a:rPr>
              <a:t>təsviri</a:t>
            </a: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Üç</a:t>
            </a: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nöqtəni</a:t>
            </a: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birləşdirən</a:t>
            </a: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parabolanın</a:t>
            </a: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altındakı</a:t>
            </a: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sahənin</a:t>
            </a: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götürülməsindən</a:t>
            </a: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ibarətdir</a:t>
            </a:r>
            <a:r>
              <a:rPr lang="en-US" dirty="0">
                <a:solidFill>
                  <a:schemeClr val="bg1"/>
                </a:solidFill>
                <a:latin typeface="Consolas" panose="020B0609020204030204" pitchFamily="49" charset="0"/>
              </a:rPr>
              <a:t>. </a:t>
            </a:r>
          </a:p>
          <a:p>
            <a:r>
              <a:rPr lang="en-US" dirty="0">
                <a:solidFill>
                  <a:schemeClr val="bg1"/>
                </a:solidFill>
                <a:latin typeface="Consolas" panose="020B0609020204030204" pitchFamily="49" charset="0"/>
              </a:rPr>
              <a:t>(b) </a:t>
            </a:r>
            <a:r>
              <a:rPr lang="en-US" b="1" dirty="0" err="1">
                <a:solidFill>
                  <a:schemeClr val="bg1"/>
                </a:solidFill>
                <a:latin typeface="Consolas" panose="020B0609020204030204" pitchFamily="49" charset="0"/>
              </a:rPr>
              <a:t>Simpsonun</a:t>
            </a:r>
            <a:r>
              <a:rPr lang="en-US" b="1" dirty="0">
                <a:solidFill>
                  <a:schemeClr val="bg1"/>
                </a:solidFill>
                <a:latin typeface="Consolas" panose="020B0609020204030204" pitchFamily="49" charset="0"/>
              </a:rPr>
              <a:t> 3/8 </a:t>
            </a:r>
            <a:r>
              <a:rPr lang="en-US" b="1" dirty="0" err="1">
                <a:solidFill>
                  <a:schemeClr val="bg1"/>
                </a:solidFill>
                <a:latin typeface="Consolas" panose="020B0609020204030204" pitchFamily="49" charset="0"/>
              </a:rPr>
              <a:t>qaydasının</a:t>
            </a:r>
            <a:r>
              <a:rPr lang="en-US" b="1" dirty="0">
                <a:solidFill>
                  <a:schemeClr val="bg1"/>
                </a:solidFill>
                <a:latin typeface="Consolas" panose="020B0609020204030204" pitchFamily="49" charset="0"/>
              </a:rPr>
              <a:t> </a:t>
            </a:r>
            <a:r>
              <a:rPr lang="en-US" b="1" dirty="0" err="1">
                <a:solidFill>
                  <a:schemeClr val="bg1"/>
                </a:solidFill>
                <a:latin typeface="Consolas" panose="020B0609020204030204" pitchFamily="49" charset="0"/>
              </a:rPr>
              <a:t>qrafik</a:t>
            </a:r>
            <a:r>
              <a:rPr lang="en-US" b="1" dirty="0">
                <a:solidFill>
                  <a:schemeClr val="bg1"/>
                </a:solidFill>
                <a:latin typeface="Consolas" panose="020B0609020204030204" pitchFamily="49" charset="0"/>
              </a:rPr>
              <a:t> </a:t>
            </a:r>
            <a:r>
              <a:rPr lang="en-US" b="1" dirty="0" err="1">
                <a:solidFill>
                  <a:schemeClr val="bg1"/>
                </a:solidFill>
                <a:latin typeface="Consolas" panose="020B0609020204030204" pitchFamily="49" charset="0"/>
              </a:rPr>
              <a:t>təsviri</a:t>
            </a:r>
            <a:r>
              <a:rPr lang="en-US" dirty="0">
                <a:solidFill>
                  <a:schemeClr val="bg1"/>
                </a:solidFill>
                <a:latin typeface="Consolas" panose="020B0609020204030204" pitchFamily="49" charset="0"/>
              </a:rPr>
              <a:t>: O, </a:t>
            </a:r>
            <a:r>
              <a:rPr lang="en-US" dirty="0" err="1">
                <a:solidFill>
                  <a:schemeClr val="bg1"/>
                </a:solidFill>
                <a:latin typeface="Consolas" panose="020B0609020204030204" pitchFamily="49" charset="0"/>
              </a:rPr>
              <a:t>dörd</a:t>
            </a: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nöqtəni</a:t>
            </a: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birləşdirən</a:t>
            </a: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kub</a:t>
            </a: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tənliyi</a:t>
            </a: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altındakı</a:t>
            </a: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sahənin</a:t>
            </a: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götürülməsindən</a:t>
            </a: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ibarətdir</a:t>
            </a:r>
            <a:r>
              <a:rPr lang="en-US"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3750155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399"/>
        <p:cNvGrpSpPr/>
        <p:nvPr/>
      </p:nvGrpSpPr>
      <p:grpSpPr>
        <a:xfrm>
          <a:off x="0" y="0"/>
          <a:ext cx="0" cy="0"/>
          <a:chOff x="0" y="0"/>
          <a:chExt cx="0" cy="0"/>
        </a:xfrm>
      </p:grpSpPr>
      <p:cxnSp>
        <p:nvCxnSpPr>
          <p:cNvPr id="407" name="Google Shape;407;p28"/>
          <p:cNvCxnSpPr>
            <a:cxnSpLocks/>
          </p:cNvCxnSpPr>
          <p:nvPr/>
        </p:nvCxnSpPr>
        <p:spPr>
          <a:xfrm>
            <a:off x="278968" y="934109"/>
            <a:ext cx="6586780" cy="0"/>
          </a:xfrm>
          <a:prstGeom prst="straightConnector1">
            <a:avLst/>
          </a:prstGeom>
          <a:noFill/>
          <a:ln w="9525" cap="flat" cmpd="sng">
            <a:solidFill>
              <a:schemeClr val="accent1"/>
            </a:solidFill>
            <a:prstDash val="solid"/>
            <a:round/>
            <a:headEnd type="none" w="med" len="med"/>
            <a:tailEnd type="none" w="med" len="med"/>
          </a:ln>
        </p:spPr>
      </p:cxnSp>
      <p:pic>
        <p:nvPicPr>
          <p:cNvPr id="19" name="Picture 18">
            <a:extLst>
              <a:ext uri="{FF2B5EF4-FFF2-40B4-BE49-F238E27FC236}">
                <a16:creationId xmlns:a16="http://schemas.microsoft.com/office/drawing/2014/main" id="{B3B281CE-C3A9-C421-BA5F-2EF995EFBDBD}"/>
              </a:ext>
            </a:extLst>
          </p:cNvPr>
          <p:cNvPicPr>
            <a:picLocks noChangeAspect="1"/>
          </p:cNvPicPr>
          <p:nvPr/>
        </p:nvPicPr>
        <p:blipFill rotWithShape="1">
          <a:blip r:embed="rId3"/>
          <a:srcRect l="3787" t="1208" b="1"/>
          <a:stretch/>
        </p:blipFill>
        <p:spPr>
          <a:xfrm>
            <a:off x="1800753" y="1224533"/>
            <a:ext cx="5542493" cy="3620600"/>
          </a:xfrm>
          <a:prstGeom prst="rect">
            <a:avLst/>
          </a:prstGeom>
        </p:spPr>
      </p:pic>
      <p:sp>
        <p:nvSpPr>
          <p:cNvPr id="20" name="TextBox 19">
            <a:extLst>
              <a:ext uri="{FF2B5EF4-FFF2-40B4-BE49-F238E27FC236}">
                <a16:creationId xmlns:a16="http://schemas.microsoft.com/office/drawing/2014/main" id="{3BD7EF98-2CB7-6513-A0D9-9124164DDA26}"/>
              </a:ext>
            </a:extLst>
          </p:cNvPr>
          <p:cNvSpPr txBox="1"/>
          <p:nvPr/>
        </p:nvSpPr>
        <p:spPr>
          <a:xfrm>
            <a:off x="185979" y="298367"/>
            <a:ext cx="8772042" cy="584775"/>
          </a:xfrm>
          <a:prstGeom prst="rect">
            <a:avLst/>
          </a:prstGeom>
          <a:noFill/>
        </p:spPr>
        <p:txBody>
          <a:bodyPr wrap="square" rtlCol="0">
            <a:spAutoFit/>
          </a:bodyPr>
          <a:lstStyle/>
          <a:p>
            <a:r>
              <a:rPr lang="az-Latn-AZ" sz="1600" dirty="0">
                <a:solidFill>
                  <a:schemeClr val="bg1"/>
                </a:solidFill>
                <a:latin typeface="Consolas" panose="020B0609020204030204" pitchFamily="49" charset="0"/>
              </a:rPr>
              <a:t>Verilən funksiyanın X oxu ilə yaratdığı fiqurun sahəsinin tapılması məsələsi ortaya qoyulur</a:t>
            </a:r>
            <a:endParaRPr lang="en-US" sz="1600" dirty="0">
              <a:solidFill>
                <a:schemeClr val="bg1"/>
              </a:solidFill>
              <a:latin typeface="Consolas" panose="020B0609020204030204" pitchFamily="49"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11" name="Picture 10">
            <a:extLst>
              <a:ext uri="{FF2B5EF4-FFF2-40B4-BE49-F238E27FC236}">
                <a16:creationId xmlns:a16="http://schemas.microsoft.com/office/drawing/2014/main" id="{CD251935-1D31-20A7-1BA4-60035E063042}"/>
              </a:ext>
            </a:extLst>
          </p:cNvPr>
          <p:cNvPicPr>
            <a:picLocks noChangeAspect="1"/>
          </p:cNvPicPr>
          <p:nvPr/>
        </p:nvPicPr>
        <p:blipFill rotWithShape="1">
          <a:blip r:embed="rId3"/>
          <a:srcRect t="1664" r="5235" b="920"/>
          <a:stretch/>
        </p:blipFill>
        <p:spPr>
          <a:xfrm>
            <a:off x="1468592" y="1109748"/>
            <a:ext cx="6206815" cy="3817744"/>
          </a:xfrm>
          <a:prstGeom prst="rect">
            <a:avLst/>
          </a:prstGeom>
        </p:spPr>
      </p:pic>
      <p:sp>
        <p:nvSpPr>
          <p:cNvPr id="12" name="TextBox 11">
            <a:extLst>
              <a:ext uri="{FF2B5EF4-FFF2-40B4-BE49-F238E27FC236}">
                <a16:creationId xmlns:a16="http://schemas.microsoft.com/office/drawing/2014/main" id="{E6D7EFBD-AFFC-CDB2-3933-8D8249596283}"/>
              </a:ext>
            </a:extLst>
          </p:cNvPr>
          <p:cNvSpPr txBox="1"/>
          <p:nvPr/>
        </p:nvSpPr>
        <p:spPr>
          <a:xfrm>
            <a:off x="139484" y="216008"/>
            <a:ext cx="7694909" cy="523220"/>
          </a:xfrm>
          <a:prstGeom prst="rect">
            <a:avLst/>
          </a:prstGeom>
          <a:noFill/>
        </p:spPr>
        <p:txBody>
          <a:bodyPr wrap="square" rtlCol="0">
            <a:spAutoFit/>
          </a:bodyPr>
          <a:lstStyle/>
          <a:p>
            <a:r>
              <a:rPr lang="el-GR" b="0" i="0" dirty="0">
                <a:solidFill>
                  <a:srgbClr val="BDC1C6"/>
                </a:solidFill>
                <a:effectLst/>
                <a:latin typeface="Consolas" panose="020B0609020204030204" pitchFamily="49" charset="0"/>
              </a:rPr>
              <a:t>Δ</a:t>
            </a:r>
            <a:r>
              <a:rPr lang="az-Latn-AZ" b="0" i="0" dirty="0">
                <a:solidFill>
                  <a:srgbClr val="BDC1C6"/>
                </a:solidFill>
                <a:effectLst/>
                <a:latin typeface="Consolas" panose="020B0609020204030204" pitchFamily="49" charset="0"/>
              </a:rPr>
              <a:t>X = 2.00 </a:t>
            </a:r>
            <a:r>
              <a:rPr lang="az-Latn-AZ" b="0" i="0" dirty="0">
                <a:solidFill>
                  <a:schemeClr val="bg1"/>
                </a:solidFill>
                <a:effectLst/>
                <a:latin typeface="Consolas" panose="020B0609020204030204" pitchFamily="49" charset="0"/>
              </a:rPr>
              <a:t>olmaqla nöqtələr qeyd olunur. </a:t>
            </a:r>
          </a:p>
          <a:p>
            <a:r>
              <a:rPr lang="az-Latn-AZ" dirty="0">
                <a:solidFill>
                  <a:schemeClr val="bg1"/>
                </a:solidFill>
                <a:latin typeface="Consolas" panose="020B0609020204030204" pitchFamily="49" charset="0"/>
              </a:rPr>
              <a:t>Hər növbəti 3 nöqtə üçün onlardan keçən 2</a:t>
            </a:r>
            <a:r>
              <a:rPr lang="en-US" dirty="0">
                <a:solidFill>
                  <a:schemeClr val="bg1"/>
                </a:solidFill>
                <a:latin typeface="Consolas" panose="020B0609020204030204" pitchFamily="49" charset="0"/>
              </a:rPr>
              <a:t>’</a:t>
            </a:r>
            <a:r>
              <a:rPr lang="az-Latn-AZ" dirty="0" err="1">
                <a:solidFill>
                  <a:schemeClr val="bg1"/>
                </a:solidFill>
                <a:latin typeface="Consolas" panose="020B0609020204030204" pitchFamily="49" charset="0"/>
              </a:rPr>
              <a:t>ci</a:t>
            </a:r>
            <a:r>
              <a:rPr lang="az-Latn-AZ" dirty="0">
                <a:solidFill>
                  <a:schemeClr val="bg1"/>
                </a:solidFill>
                <a:latin typeface="Consolas" panose="020B0609020204030204" pitchFamily="49" charset="0"/>
              </a:rPr>
              <a:t> dərəcəli</a:t>
            </a:r>
            <a:r>
              <a:rPr lang="en-US" dirty="0">
                <a:solidFill>
                  <a:schemeClr val="bg1"/>
                </a:solidFill>
                <a:latin typeface="Consolas" panose="020B0609020204030204" pitchFamily="49" charset="0"/>
              </a:rPr>
              <a:t> </a:t>
            </a:r>
            <a:r>
              <a:rPr lang="az-Latn-AZ" dirty="0">
                <a:solidFill>
                  <a:schemeClr val="bg1"/>
                </a:solidFill>
                <a:latin typeface="Consolas" panose="020B0609020204030204" pitchFamily="49" charset="0"/>
              </a:rPr>
              <a:t>polinomlar qurulur.</a:t>
            </a:r>
            <a:endParaRPr lang="en-US" dirty="0">
              <a:solidFill>
                <a:schemeClr val="bg1"/>
              </a:solidFill>
              <a:latin typeface="Consolas" panose="020B0609020204030204" pitchFamily="49"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13" name="Picture 12">
            <a:extLst>
              <a:ext uri="{FF2B5EF4-FFF2-40B4-BE49-F238E27FC236}">
                <a16:creationId xmlns:a16="http://schemas.microsoft.com/office/drawing/2014/main" id="{288226EA-6C67-810A-54C2-C7EC975FD58E}"/>
              </a:ext>
            </a:extLst>
          </p:cNvPr>
          <p:cNvPicPr>
            <a:picLocks noChangeAspect="1"/>
          </p:cNvPicPr>
          <p:nvPr/>
        </p:nvPicPr>
        <p:blipFill rotWithShape="1">
          <a:blip r:embed="rId3"/>
          <a:srcRect t="3879"/>
          <a:stretch/>
        </p:blipFill>
        <p:spPr>
          <a:xfrm>
            <a:off x="1158462" y="474144"/>
            <a:ext cx="6827076" cy="4195211"/>
          </a:xfrm>
          <a:prstGeom prst="rect">
            <a:avLst/>
          </a:prstGeom>
        </p:spPr>
      </p:pic>
    </p:spTree>
    <p:extLst>
      <p:ext uri="{BB962C8B-B14F-4D97-AF65-F5344CB8AC3E}">
        <p14:creationId xmlns:p14="http://schemas.microsoft.com/office/powerpoint/2010/main" val="3576279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13" name="Picture 12">
            <a:extLst>
              <a:ext uri="{FF2B5EF4-FFF2-40B4-BE49-F238E27FC236}">
                <a16:creationId xmlns:a16="http://schemas.microsoft.com/office/drawing/2014/main" id="{2E47A52D-720E-CD86-8865-CCE38CF69B77}"/>
              </a:ext>
            </a:extLst>
          </p:cNvPr>
          <p:cNvPicPr>
            <a:picLocks noChangeAspect="1"/>
          </p:cNvPicPr>
          <p:nvPr/>
        </p:nvPicPr>
        <p:blipFill rotWithShape="1">
          <a:blip r:embed="rId3"/>
          <a:srcRect l="8814" t="1305" r="5932" b="1730"/>
          <a:stretch/>
        </p:blipFill>
        <p:spPr>
          <a:xfrm>
            <a:off x="1120995" y="420875"/>
            <a:ext cx="6902009" cy="4301749"/>
          </a:xfrm>
          <a:prstGeom prst="rect">
            <a:avLst/>
          </a:prstGeom>
        </p:spPr>
      </p:pic>
    </p:spTree>
    <p:extLst>
      <p:ext uri="{BB962C8B-B14F-4D97-AF65-F5344CB8AC3E}">
        <p14:creationId xmlns:p14="http://schemas.microsoft.com/office/powerpoint/2010/main" val="2398895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11" name="Picture 10">
            <a:extLst>
              <a:ext uri="{FF2B5EF4-FFF2-40B4-BE49-F238E27FC236}">
                <a16:creationId xmlns:a16="http://schemas.microsoft.com/office/drawing/2014/main" id="{C0436F08-3A85-3B8E-844C-D9FF4BE73A4A}"/>
              </a:ext>
            </a:extLst>
          </p:cNvPr>
          <p:cNvPicPr>
            <a:picLocks noChangeAspect="1"/>
          </p:cNvPicPr>
          <p:nvPr/>
        </p:nvPicPr>
        <p:blipFill>
          <a:blip r:embed="rId3"/>
          <a:stretch>
            <a:fillRect/>
          </a:stretch>
        </p:blipFill>
        <p:spPr>
          <a:xfrm>
            <a:off x="0" y="772231"/>
            <a:ext cx="9151163" cy="3599038"/>
          </a:xfrm>
          <a:prstGeom prst="rect">
            <a:avLst/>
          </a:prstGeom>
        </p:spPr>
      </p:pic>
    </p:spTree>
    <p:extLst>
      <p:ext uri="{BB962C8B-B14F-4D97-AF65-F5344CB8AC3E}">
        <p14:creationId xmlns:p14="http://schemas.microsoft.com/office/powerpoint/2010/main" val="28514551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11" name="Picture 10">
            <a:extLst>
              <a:ext uri="{FF2B5EF4-FFF2-40B4-BE49-F238E27FC236}">
                <a16:creationId xmlns:a16="http://schemas.microsoft.com/office/drawing/2014/main" id="{8338D6DF-219D-28B8-99BA-11CD129F82C4}"/>
              </a:ext>
            </a:extLst>
          </p:cNvPr>
          <p:cNvPicPr>
            <a:picLocks noChangeAspect="1"/>
          </p:cNvPicPr>
          <p:nvPr/>
        </p:nvPicPr>
        <p:blipFill>
          <a:blip r:embed="rId3"/>
          <a:stretch>
            <a:fillRect/>
          </a:stretch>
        </p:blipFill>
        <p:spPr>
          <a:xfrm>
            <a:off x="18655" y="883773"/>
            <a:ext cx="9106689" cy="3375953"/>
          </a:xfrm>
          <a:prstGeom prst="rect">
            <a:avLst/>
          </a:prstGeom>
        </p:spPr>
      </p:pic>
    </p:spTree>
    <p:extLst>
      <p:ext uri="{BB962C8B-B14F-4D97-AF65-F5344CB8AC3E}">
        <p14:creationId xmlns:p14="http://schemas.microsoft.com/office/powerpoint/2010/main" val="890501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lumMod val="40000"/>
            <a:lumOff val="60000"/>
          </a:schemeClr>
        </a:solidFill>
        <a:effectLst/>
      </p:bgPr>
    </p:bg>
    <p:spTree>
      <p:nvGrpSpPr>
        <p:cNvPr id="1" name="Shape 562"/>
        <p:cNvGrpSpPr/>
        <p:nvPr/>
      </p:nvGrpSpPr>
      <p:grpSpPr>
        <a:xfrm>
          <a:off x="0" y="0"/>
          <a:ext cx="0" cy="0"/>
          <a:chOff x="0" y="0"/>
          <a:chExt cx="0" cy="0"/>
        </a:xfrm>
      </p:grpSpPr>
      <p:pic>
        <p:nvPicPr>
          <p:cNvPr id="1026" name="Picture 2" descr="Simpson's Rule - Formula | Simpson's 1/3 Rule">
            <a:extLst>
              <a:ext uri="{FF2B5EF4-FFF2-40B4-BE49-F238E27FC236}">
                <a16:creationId xmlns:a16="http://schemas.microsoft.com/office/drawing/2014/main" id="{92FBD2EA-268C-075B-9E93-ED9B7322A8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937" y="340479"/>
            <a:ext cx="7096125" cy="440055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0203D5BC-7899-C835-72B6-DCA634C44CE2}"/>
              </a:ext>
            </a:extLst>
          </p:cNvPr>
          <p:cNvSpPr/>
          <p:nvPr/>
        </p:nvSpPr>
        <p:spPr>
          <a:xfrm>
            <a:off x="6121831" y="116238"/>
            <a:ext cx="2069023" cy="945397"/>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1" name="Google Shape;111;p22"/>
          <p:cNvSpPr/>
          <p:nvPr/>
        </p:nvSpPr>
        <p:spPr>
          <a:xfrm>
            <a:off x="76002" y="4540525"/>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p:nvPr/>
        </p:nvSpPr>
        <p:spPr>
          <a:xfrm>
            <a:off x="-2388836" y="954089"/>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17;p22"/>
          <p:cNvSpPr/>
          <p:nvPr/>
        </p:nvSpPr>
        <p:spPr>
          <a:xfrm>
            <a:off x="-170372" y="308886"/>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p:nvPr/>
        </p:nvSpPr>
        <p:spPr>
          <a:xfrm>
            <a:off x="-507748" y="2777109"/>
            <a:ext cx="24" cy="24"/>
          </a:xfrm>
          <a:custGeom>
            <a:avLst/>
            <a:gdLst/>
            <a:ahLst/>
            <a:cxnLst/>
            <a:rect l="l" t="t" r="r" b="b"/>
            <a:pathLst>
              <a:path w="1" h="1" extrusionOk="0">
                <a:moveTo>
                  <a:pt x="1" y="0"/>
                </a:moveTo>
                <a:lnTo>
                  <a:pt x="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p:nvPr/>
        </p:nvSpPr>
        <p:spPr>
          <a:xfrm>
            <a:off x="1129622" y="1495032"/>
            <a:ext cx="426367" cy="42483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p:nvPr/>
        </p:nvSpPr>
        <p:spPr>
          <a:xfrm>
            <a:off x="1583463" y="1449201"/>
            <a:ext cx="301065" cy="29799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2"/>
          <p:cNvSpPr/>
          <p:nvPr/>
        </p:nvSpPr>
        <p:spPr>
          <a:xfrm>
            <a:off x="-168507" y="2019155"/>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168507" y="2150575"/>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2"/>
          <p:cNvSpPr/>
          <p:nvPr/>
        </p:nvSpPr>
        <p:spPr>
          <a:xfrm>
            <a:off x="-168507" y="2281996"/>
            <a:ext cx="987178" cy="38224"/>
          </a:xfrm>
          <a:custGeom>
            <a:avLst/>
            <a:gdLst/>
            <a:ahLst/>
            <a:cxnLst/>
            <a:rect l="l" t="t" r="r" b="b"/>
            <a:pathLst>
              <a:path w="41141" h="1593" extrusionOk="0">
                <a:moveTo>
                  <a:pt x="1" y="0"/>
                </a:moveTo>
                <a:lnTo>
                  <a:pt x="1" y="1593"/>
                </a:lnTo>
                <a:lnTo>
                  <a:pt x="41140" y="1593"/>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p:nvPr/>
        </p:nvSpPr>
        <p:spPr>
          <a:xfrm>
            <a:off x="-168507" y="2546349"/>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2"/>
          <p:cNvSpPr/>
          <p:nvPr/>
        </p:nvSpPr>
        <p:spPr>
          <a:xfrm>
            <a:off x="-168507" y="2677769"/>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2"/>
          <p:cNvSpPr/>
          <p:nvPr/>
        </p:nvSpPr>
        <p:spPr>
          <a:xfrm>
            <a:off x="-168507" y="2940611"/>
            <a:ext cx="987178" cy="38224"/>
          </a:xfrm>
          <a:custGeom>
            <a:avLst/>
            <a:gdLst/>
            <a:ahLst/>
            <a:cxnLst/>
            <a:rect l="l" t="t" r="r" b="b"/>
            <a:pathLst>
              <a:path w="41141" h="1593" extrusionOk="0">
                <a:moveTo>
                  <a:pt x="1" y="0"/>
                </a:moveTo>
                <a:lnTo>
                  <a:pt x="1" y="1592"/>
                </a:lnTo>
                <a:lnTo>
                  <a:pt x="41140" y="1592"/>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2"/>
          <p:cNvSpPr/>
          <p:nvPr/>
        </p:nvSpPr>
        <p:spPr>
          <a:xfrm>
            <a:off x="-168507" y="3072031"/>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2"/>
          <p:cNvSpPr/>
          <p:nvPr/>
        </p:nvSpPr>
        <p:spPr>
          <a:xfrm>
            <a:off x="-168507" y="3334849"/>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2"/>
          <p:cNvSpPr/>
          <p:nvPr/>
        </p:nvSpPr>
        <p:spPr>
          <a:xfrm>
            <a:off x="-53907" y="1753266"/>
            <a:ext cx="701422" cy="114648"/>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2"/>
          <p:cNvSpPr/>
          <p:nvPr/>
        </p:nvSpPr>
        <p:spPr>
          <a:xfrm>
            <a:off x="1118920" y="2511220"/>
            <a:ext cx="735039" cy="1488386"/>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2"/>
          <p:cNvSpPr/>
          <p:nvPr/>
        </p:nvSpPr>
        <p:spPr>
          <a:xfrm>
            <a:off x="1448995" y="3561025"/>
            <a:ext cx="76424" cy="382048"/>
          </a:xfrm>
          <a:custGeom>
            <a:avLst/>
            <a:gdLst/>
            <a:ahLst/>
            <a:cxnLst/>
            <a:rect l="l" t="t" r="r" b="b"/>
            <a:pathLst>
              <a:path w="3185" h="15922" extrusionOk="0">
                <a:moveTo>
                  <a:pt x="0" y="1"/>
                </a:moveTo>
                <a:lnTo>
                  <a:pt x="0" y="15922"/>
                </a:lnTo>
                <a:lnTo>
                  <a:pt x="3185" y="15922"/>
                </a:lnTo>
                <a:lnTo>
                  <a:pt x="318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292567" y="2410542"/>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a:off x="1916586" y="1796073"/>
            <a:ext cx="233831" cy="20004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p:nvPr/>
        </p:nvSpPr>
        <p:spPr>
          <a:xfrm>
            <a:off x="222684" y="1470269"/>
            <a:ext cx="233831" cy="200502"/>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a:off x="1093678" y="760762"/>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p:nvPr/>
        </p:nvSpPr>
        <p:spPr>
          <a:xfrm>
            <a:off x="1747734" y="806951"/>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2"/>
          <p:cNvSpPr/>
          <p:nvPr/>
        </p:nvSpPr>
        <p:spPr>
          <a:xfrm>
            <a:off x="1951738" y="2032928"/>
            <a:ext cx="195607" cy="140128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2"/>
          <p:cNvSpPr/>
          <p:nvPr/>
        </p:nvSpPr>
        <p:spPr>
          <a:xfrm>
            <a:off x="744550" y="1510245"/>
            <a:ext cx="215475" cy="415737"/>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2"/>
          <p:cNvSpPr/>
          <p:nvPr/>
        </p:nvSpPr>
        <p:spPr>
          <a:xfrm>
            <a:off x="916594" y="2103377"/>
            <a:ext cx="87750" cy="103778"/>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a:off x="862197" y="1963366"/>
            <a:ext cx="68794" cy="10932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880530" y="1368362"/>
            <a:ext cx="77552" cy="10836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1011950" y="1041190"/>
            <a:ext cx="213963" cy="213963"/>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949299" y="1240661"/>
            <a:ext cx="87126" cy="100059"/>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p:nvPr/>
        </p:nvSpPr>
        <p:spPr>
          <a:xfrm>
            <a:off x="1000241" y="2228727"/>
            <a:ext cx="222626" cy="225985"/>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2"/>
          <p:cNvSpPr/>
          <p:nvPr/>
        </p:nvSpPr>
        <p:spPr>
          <a:xfrm>
            <a:off x="1830252" y="4060385"/>
            <a:ext cx="309464" cy="3151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a:off x="2290740" y="4432212"/>
            <a:ext cx="125566" cy="57924"/>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1740726" y="3771365"/>
            <a:ext cx="53629" cy="112105"/>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a:off x="1771392" y="3920038"/>
            <a:ext cx="71865" cy="110137"/>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a:off x="1681267" y="3562561"/>
            <a:ext cx="151288" cy="171156"/>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2149697" y="4375416"/>
            <a:ext cx="126022" cy="704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2449899" y="4413712"/>
            <a:ext cx="227713" cy="151288"/>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a:off x="800316" y="640810"/>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2165678" y="3590059"/>
            <a:ext cx="453865" cy="58375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2260410" y="3687863"/>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2260410" y="3761215"/>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2260410" y="3834544"/>
            <a:ext cx="212428" cy="38248"/>
          </a:xfrm>
          <a:custGeom>
            <a:avLst/>
            <a:gdLst/>
            <a:ahLst/>
            <a:cxnLst/>
            <a:rect l="l" t="t" r="r" b="b"/>
            <a:pathLst>
              <a:path w="8853" h="1594" extrusionOk="0">
                <a:moveTo>
                  <a:pt x="1" y="1"/>
                </a:moveTo>
                <a:lnTo>
                  <a:pt x="1" y="1593"/>
                </a:lnTo>
                <a:lnTo>
                  <a:pt x="8853" y="1593"/>
                </a:lnTo>
                <a:lnTo>
                  <a:pt x="88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1566643" y="1953480"/>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a:off x="2170261" y="969373"/>
            <a:ext cx="145194" cy="145194"/>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1773697" y="318389"/>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1566643" y="2222416"/>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1313044" y="1505710"/>
            <a:ext cx="1453233" cy="129933"/>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1144984" y="1100083"/>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1283191" y="584278"/>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2226793" y="3120933"/>
            <a:ext cx="129909" cy="302577"/>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a:off x="2226793" y="1464486"/>
            <a:ext cx="129909" cy="160145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539290" y="4195708"/>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78213" y="3723078"/>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194;p22"/>
          <p:cNvSpPr/>
          <p:nvPr/>
        </p:nvSpPr>
        <p:spPr>
          <a:xfrm>
            <a:off x="1302290" y="2087948"/>
            <a:ext cx="189513" cy="161270"/>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1342025" y="1138994"/>
            <a:ext cx="594452" cy="129909"/>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113459" y="679786"/>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293782" y="580447"/>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587639" y="85838"/>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80BDF4AB-4233-C7F9-5913-5E15364F441C}"/>
              </a:ext>
            </a:extLst>
          </p:cNvPr>
          <p:cNvSpPr txBox="1"/>
          <p:nvPr/>
        </p:nvSpPr>
        <p:spPr>
          <a:xfrm>
            <a:off x="3038975" y="2387062"/>
            <a:ext cx="5975160" cy="707886"/>
          </a:xfrm>
          <a:prstGeom prst="rect">
            <a:avLst/>
          </a:prstGeom>
          <a:noFill/>
        </p:spPr>
        <p:txBody>
          <a:bodyPr wrap="square">
            <a:spAutoFit/>
          </a:bodyPr>
          <a:lstStyle/>
          <a:p>
            <a:r>
              <a:rPr lang="en-US" sz="2000" b="1" i="0" dirty="0">
                <a:solidFill>
                  <a:schemeClr val="accent2"/>
                </a:solidFill>
                <a:effectLst/>
                <a:latin typeface="Consolas" panose="020B0609020204030204" pitchFamily="49" charset="0"/>
                <a:ea typeface="Fira Code" panose="020B0809050000020004" pitchFamily="49" charset="0"/>
                <a:cs typeface="Narkisim" panose="020B0604020202020204" pitchFamily="34" charset="-79"/>
              </a:rPr>
              <a:t>Simpson </a:t>
            </a:r>
            <a:r>
              <a:rPr lang="az-Latn-AZ" sz="2000" b="1" i="0" dirty="0">
                <a:solidFill>
                  <a:schemeClr val="accent2"/>
                </a:solidFill>
                <a:effectLst/>
                <a:latin typeface="Consolas" panose="020B0609020204030204" pitchFamily="49" charset="0"/>
                <a:ea typeface="Fira Code" panose="020B0809050000020004" pitchFamily="49" charset="0"/>
                <a:cs typeface="Narkisim" panose="020B0604020202020204" pitchFamily="34" charset="-79"/>
              </a:rPr>
              <a:t>üsulunun paralel alqoritmi və kompüter proqramının qurulması</a:t>
            </a:r>
            <a:endParaRPr lang="en-US" sz="2000" b="1" dirty="0">
              <a:solidFill>
                <a:schemeClr val="accent2"/>
              </a:solidFill>
              <a:latin typeface="Consolas" panose="020B0609020204030204" pitchFamily="49" charset="0"/>
              <a:cs typeface="Narkisim" panose="020B0604020202020204" pitchFamily="34" charset="-79"/>
            </a:endParaRPr>
          </a:p>
        </p:txBody>
      </p:sp>
    </p:spTree>
    <p:extLst>
      <p:ext uri="{BB962C8B-B14F-4D97-AF65-F5344CB8AC3E}">
        <p14:creationId xmlns:p14="http://schemas.microsoft.com/office/powerpoint/2010/main" val="39072586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4" name="TextBox 3">
            <a:extLst>
              <a:ext uri="{FF2B5EF4-FFF2-40B4-BE49-F238E27FC236}">
                <a16:creationId xmlns:a16="http://schemas.microsoft.com/office/drawing/2014/main" id="{5768F2C1-7A94-8F46-2F46-B2CD7A53FCDD}"/>
              </a:ext>
            </a:extLst>
          </p:cNvPr>
          <p:cNvSpPr txBox="1"/>
          <p:nvPr/>
        </p:nvSpPr>
        <p:spPr>
          <a:xfrm flipH="1">
            <a:off x="507569" y="2571750"/>
            <a:ext cx="8128861" cy="461665"/>
          </a:xfrm>
          <a:prstGeom prst="rect">
            <a:avLst/>
          </a:prstGeom>
          <a:noFill/>
        </p:spPr>
        <p:txBody>
          <a:bodyPr wrap="square" rtlCol="0">
            <a:spAutoFit/>
          </a:bodyPr>
          <a:lstStyle/>
          <a:p>
            <a:r>
              <a:rPr lang="az-Latn-AZ" sz="2400" b="1" dirty="0" err="1">
                <a:solidFill>
                  <a:schemeClr val="accent2"/>
                </a:solidFill>
                <a:latin typeface="Consolas" panose="020B0609020204030204" pitchFamily="49" charset="0"/>
              </a:rPr>
              <a:t>Simpson</a:t>
            </a:r>
            <a:r>
              <a:rPr lang="az-Latn-AZ" sz="2400" b="1" dirty="0">
                <a:solidFill>
                  <a:schemeClr val="accent2"/>
                </a:solidFill>
                <a:latin typeface="Consolas" panose="020B0609020204030204" pitchFamily="49" charset="0"/>
              </a:rPr>
              <a:t> üsulunun paralel alqoritminin qurulması  </a:t>
            </a:r>
            <a:endParaRPr lang="en-US" sz="2400" b="1" dirty="0">
              <a:solidFill>
                <a:schemeClr val="accent2"/>
              </a:solidFill>
              <a:latin typeface="Consolas" panose="020B0609020204030204" pitchFamily="49"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cxnSp>
        <p:nvCxnSpPr>
          <p:cNvPr id="28" name="Google Shape;647;p32">
            <a:extLst>
              <a:ext uri="{FF2B5EF4-FFF2-40B4-BE49-F238E27FC236}">
                <a16:creationId xmlns:a16="http://schemas.microsoft.com/office/drawing/2014/main" id="{B6801B63-E155-DA7A-A742-525E11E27C5A}"/>
              </a:ext>
            </a:extLst>
          </p:cNvPr>
          <p:cNvCxnSpPr>
            <a:cxnSpLocks/>
          </p:cNvCxnSpPr>
          <p:nvPr/>
        </p:nvCxnSpPr>
        <p:spPr>
          <a:xfrm>
            <a:off x="311700" y="905662"/>
            <a:ext cx="8520600" cy="0"/>
          </a:xfrm>
          <a:prstGeom prst="straightConnector1">
            <a:avLst/>
          </a:prstGeom>
          <a:noFill/>
          <a:ln w="9525" cap="flat" cmpd="sng">
            <a:solidFill>
              <a:schemeClr val="accent1"/>
            </a:solidFill>
            <a:prstDash val="solid"/>
            <a:round/>
            <a:headEnd type="none" w="med" len="med"/>
            <a:tailEnd type="none" w="med" len="med"/>
          </a:ln>
        </p:spPr>
      </p:cxnSp>
      <p:sp>
        <p:nvSpPr>
          <p:cNvPr id="44" name="TextBox 43">
            <a:extLst>
              <a:ext uri="{FF2B5EF4-FFF2-40B4-BE49-F238E27FC236}">
                <a16:creationId xmlns:a16="http://schemas.microsoft.com/office/drawing/2014/main" id="{B0D738A7-B93A-7E2C-F98D-079857031423}"/>
              </a:ext>
            </a:extLst>
          </p:cNvPr>
          <p:cNvSpPr txBox="1"/>
          <p:nvPr/>
        </p:nvSpPr>
        <p:spPr>
          <a:xfrm>
            <a:off x="311700" y="3545340"/>
            <a:ext cx="8520600" cy="1384995"/>
          </a:xfrm>
          <a:prstGeom prst="rect">
            <a:avLst/>
          </a:prstGeom>
          <a:noFill/>
        </p:spPr>
        <p:txBody>
          <a:bodyPr wrap="square" rtlCol="0">
            <a:spAutoFit/>
          </a:bodyPr>
          <a:lstStyle/>
          <a:p>
            <a:r>
              <a:rPr lang="en-US" dirty="0">
                <a:solidFill>
                  <a:srgbClr val="00B0F0"/>
                </a:solidFill>
                <a:latin typeface="Consolas" panose="020B0609020204030204" pitchFamily="49" charset="0"/>
              </a:rPr>
              <a:t>1) </a:t>
            </a:r>
            <a:r>
              <a:rPr lang="en-US" dirty="0" err="1">
                <a:solidFill>
                  <a:srgbClr val="00B0F0"/>
                </a:solidFill>
                <a:latin typeface="Consolas" panose="020B0609020204030204" pitchFamily="49" charset="0"/>
              </a:rPr>
              <a:t>inteqralalti</a:t>
            </a:r>
            <a:r>
              <a:rPr lang="az-Latn-AZ" dirty="0">
                <a:solidFill>
                  <a:srgbClr val="00B0F0"/>
                </a:solidFill>
                <a:latin typeface="Consolas" panose="020B0609020204030204" pitchFamily="49" charset="0"/>
              </a:rPr>
              <a:t> funksiyanın teyini</a:t>
            </a:r>
            <a:r>
              <a:rPr lang="en-US" dirty="0">
                <a:solidFill>
                  <a:srgbClr val="00B0F0"/>
                </a:solidFill>
                <a:latin typeface="Consolas" panose="020B0609020204030204" pitchFamily="49" charset="0"/>
              </a:rPr>
              <a:t> </a:t>
            </a:r>
          </a:p>
          <a:p>
            <a:r>
              <a:rPr lang="en-US" dirty="0">
                <a:solidFill>
                  <a:srgbClr val="00B0F0"/>
                </a:solidFill>
                <a:latin typeface="Consolas" panose="020B0609020204030204" pitchFamily="49" charset="0"/>
              </a:rPr>
              <a:t>   </a:t>
            </a:r>
          </a:p>
          <a:p>
            <a:r>
              <a:rPr lang="en-US" dirty="0">
                <a:solidFill>
                  <a:srgbClr val="00B0F0"/>
                </a:solidFill>
                <a:latin typeface="Consolas" panose="020B0609020204030204" pitchFamily="49" charset="0"/>
              </a:rPr>
              <a:t>2) </a:t>
            </a:r>
            <a:r>
              <a:rPr lang="en-US" dirty="0" err="1">
                <a:solidFill>
                  <a:srgbClr val="00B0F0"/>
                </a:solidFill>
                <a:latin typeface="Consolas" panose="020B0609020204030204" pitchFamily="49" charset="0"/>
              </a:rPr>
              <a:t>Inteqralin</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araligi</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a,b</a:t>
            </a:r>
            <a:r>
              <a:rPr lang="en-US" dirty="0">
                <a:solidFill>
                  <a:srgbClr val="00B0F0"/>
                </a:solidFill>
                <a:latin typeface="Consolas" panose="020B0609020204030204" pitchFamily="49" charset="0"/>
              </a:rPr>
              <a:t>] ; </a:t>
            </a:r>
            <a:r>
              <a:rPr lang="en-US" dirty="0" err="1">
                <a:solidFill>
                  <a:srgbClr val="00B0F0"/>
                </a:solidFill>
                <a:latin typeface="Consolas" panose="020B0609020204030204" pitchFamily="49" charset="0"/>
              </a:rPr>
              <a:t>bolgulerin</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sayi</a:t>
            </a:r>
            <a:r>
              <a:rPr lang="en-US" dirty="0">
                <a:solidFill>
                  <a:srgbClr val="00B0F0"/>
                </a:solidFill>
                <a:latin typeface="Consolas" panose="020B0609020204030204" pitchFamily="49" charset="0"/>
              </a:rPr>
              <a:t> (n) </a:t>
            </a:r>
            <a:r>
              <a:rPr lang="en-US" dirty="0" err="1">
                <a:solidFill>
                  <a:srgbClr val="00B0F0"/>
                </a:solidFill>
                <a:latin typeface="Consolas" panose="020B0609020204030204" pitchFamily="49" charset="0"/>
              </a:rPr>
              <a:t>ucun</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deyisen</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yaradilir</a:t>
            </a:r>
            <a:endParaRPr lang="en-US" dirty="0">
              <a:solidFill>
                <a:srgbClr val="00B0F0"/>
              </a:solidFill>
              <a:latin typeface="Consolas" panose="020B0609020204030204" pitchFamily="49" charset="0"/>
            </a:endParaRPr>
          </a:p>
          <a:p>
            <a:r>
              <a:rPr lang="en-US" dirty="0">
                <a:solidFill>
                  <a:srgbClr val="00B0F0"/>
                </a:solidFill>
                <a:latin typeface="Consolas" panose="020B0609020204030204" pitchFamily="49" charset="0"/>
              </a:rPr>
              <a:t>   </a:t>
            </a:r>
          </a:p>
          <a:p>
            <a:r>
              <a:rPr lang="en-US" dirty="0">
                <a:solidFill>
                  <a:srgbClr val="00B0F0"/>
                </a:solidFill>
                <a:latin typeface="Consolas" panose="020B0609020204030204" pitchFamily="49" charset="0"/>
              </a:rPr>
              <a:t>3) </a:t>
            </a:r>
            <a:r>
              <a:rPr lang="en-US" dirty="0" err="1">
                <a:solidFill>
                  <a:srgbClr val="00B0F0"/>
                </a:solidFill>
                <a:latin typeface="Consolas" panose="020B0609020204030204" pitchFamily="49" charset="0"/>
              </a:rPr>
              <a:t>Funksiyanin</a:t>
            </a:r>
            <a:r>
              <a:rPr lang="en-US" dirty="0">
                <a:solidFill>
                  <a:srgbClr val="00B0F0"/>
                </a:solidFill>
                <a:latin typeface="Consolas" panose="020B0609020204030204" pitchFamily="49" charset="0"/>
              </a:rPr>
              <a:t> X </a:t>
            </a:r>
            <a:r>
              <a:rPr lang="en-US" dirty="0" err="1">
                <a:solidFill>
                  <a:srgbClr val="00B0F0"/>
                </a:solidFill>
                <a:latin typeface="Consolas" panose="020B0609020204030204" pitchFamily="49" charset="0"/>
              </a:rPr>
              <a:t>qiymetleri</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ucun</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massiv</a:t>
            </a:r>
            <a:r>
              <a:rPr lang="en-US" dirty="0">
                <a:solidFill>
                  <a:srgbClr val="00B0F0"/>
                </a:solidFill>
                <a:latin typeface="Consolas" panose="020B0609020204030204" pitchFamily="49" charset="0"/>
              </a:rPr>
              <a:t>, her </a:t>
            </a:r>
            <a:r>
              <a:rPr lang="en-US" dirty="0" err="1">
                <a:solidFill>
                  <a:srgbClr val="00B0F0"/>
                </a:solidFill>
                <a:latin typeface="Consolas" panose="020B0609020204030204" pitchFamily="49" charset="0"/>
              </a:rPr>
              <a:t>bolgunun</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uzunlugu</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dustur</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ucun</a:t>
            </a:r>
            <a:r>
              <a:rPr lang="en-US" dirty="0">
                <a:solidFill>
                  <a:srgbClr val="00B0F0"/>
                </a:solidFill>
                <a:latin typeface="Consolas" panose="020B0609020204030204" pitchFamily="49" charset="0"/>
              </a:rPr>
              <a:t> S </a:t>
            </a:r>
            <a:r>
              <a:rPr lang="en-US" dirty="0" err="1">
                <a:solidFill>
                  <a:srgbClr val="00B0F0"/>
                </a:solidFill>
                <a:latin typeface="Consolas" panose="020B0609020204030204" pitchFamily="49" charset="0"/>
              </a:rPr>
              <a:t>deyiseni</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yaradilir</a:t>
            </a:r>
            <a:r>
              <a:rPr lang="en-US" dirty="0">
                <a:solidFill>
                  <a:srgbClr val="00B0F0"/>
                </a:solidFill>
                <a:latin typeface="Consolas" panose="020B0609020204030204" pitchFamily="49" charset="0"/>
              </a:rPr>
              <a:t> </a:t>
            </a:r>
          </a:p>
        </p:txBody>
      </p:sp>
      <p:sp>
        <p:nvSpPr>
          <p:cNvPr id="45" name="TextBox 44">
            <a:extLst>
              <a:ext uri="{FF2B5EF4-FFF2-40B4-BE49-F238E27FC236}">
                <a16:creationId xmlns:a16="http://schemas.microsoft.com/office/drawing/2014/main" id="{74A06662-EBD6-BA95-3A35-BCF575DB67B7}"/>
              </a:ext>
            </a:extLst>
          </p:cNvPr>
          <p:cNvSpPr txBox="1"/>
          <p:nvPr/>
        </p:nvSpPr>
        <p:spPr>
          <a:xfrm>
            <a:off x="311700" y="351664"/>
            <a:ext cx="2089033" cy="553998"/>
          </a:xfrm>
          <a:prstGeom prst="rect">
            <a:avLst/>
          </a:prstGeom>
          <a:noFill/>
        </p:spPr>
        <p:txBody>
          <a:bodyPr wrap="none" rtlCol="0">
            <a:spAutoFit/>
          </a:bodyPr>
          <a:lstStyle/>
          <a:p>
            <a:r>
              <a:rPr lang="az-Latn-AZ" sz="3000" b="1" dirty="0" err="1">
                <a:solidFill>
                  <a:schemeClr val="accent1"/>
                </a:solidFill>
                <a:latin typeface="Consolas" panose="020B0609020204030204" pitchFamily="49" charset="0"/>
              </a:rPr>
              <a:t>Method</a:t>
            </a:r>
            <a:r>
              <a:rPr lang="az-Latn-AZ" sz="3000" b="1" dirty="0">
                <a:solidFill>
                  <a:schemeClr val="accent1"/>
                </a:solidFill>
                <a:latin typeface="Consolas" panose="020B0609020204030204" pitchFamily="49" charset="0"/>
              </a:rPr>
              <a:t> -1</a:t>
            </a:r>
            <a:endParaRPr lang="en-US" sz="3000" b="1" dirty="0">
              <a:solidFill>
                <a:schemeClr val="accent1"/>
              </a:solidFill>
              <a:latin typeface="Consolas" panose="020B0609020204030204" pitchFamily="49" charset="0"/>
            </a:endParaRPr>
          </a:p>
        </p:txBody>
      </p:sp>
      <p:pic>
        <p:nvPicPr>
          <p:cNvPr id="48" name="Picture 2" descr="calculus - Understanding Example of Simpson's Rule - Mathematics Stack  Exchange">
            <a:extLst>
              <a:ext uri="{FF2B5EF4-FFF2-40B4-BE49-F238E27FC236}">
                <a16:creationId xmlns:a16="http://schemas.microsoft.com/office/drawing/2014/main" id="{4D0ED186-1856-3F6A-8F42-129D7D9EB1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84" t="2900" r="2970" b="14531"/>
          <a:stretch/>
        </p:blipFill>
        <p:spPr bwMode="auto">
          <a:xfrm>
            <a:off x="859187" y="1189798"/>
            <a:ext cx="7425626" cy="19873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8" name="TextBox 7">
            <a:extLst>
              <a:ext uri="{FF2B5EF4-FFF2-40B4-BE49-F238E27FC236}">
                <a16:creationId xmlns:a16="http://schemas.microsoft.com/office/drawing/2014/main" id="{E49B9632-1E00-2793-31E3-03110A6094F9}"/>
              </a:ext>
            </a:extLst>
          </p:cNvPr>
          <p:cNvSpPr txBox="1"/>
          <p:nvPr/>
        </p:nvSpPr>
        <p:spPr>
          <a:xfrm>
            <a:off x="311700" y="2741718"/>
            <a:ext cx="8520600" cy="181588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B0F0"/>
                </a:solidFill>
                <a:latin typeface="Consolas" panose="020B0609020204030204" pitchFamily="49" charset="0"/>
              </a:rPr>
              <a:t>7)</a:t>
            </a:r>
            <a:r>
              <a:rPr kumimoji="0" lang="en-US" altLang="en-US" sz="1400" b="0" i="0" u="none" strike="noStrike" cap="none" normalizeH="0" baseline="0" dirty="0">
                <a:ln>
                  <a:noFill/>
                </a:ln>
                <a:solidFill>
                  <a:srgbClr val="00B0F0"/>
                </a:solidFill>
                <a:effectLst/>
                <a:latin typeface="Consolas" panose="020B0609020204030204" pitchFamily="49" charset="0"/>
              </a:rPr>
              <a:t> Num, </a:t>
            </a:r>
            <a:r>
              <a:rPr kumimoji="0" lang="en-US" altLang="en-US" sz="1400" b="0" i="0" u="none" strike="noStrike" cap="none" normalizeH="0" baseline="0" dirty="0" err="1">
                <a:ln>
                  <a:noFill/>
                </a:ln>
                <a:solidFill>
                  <a:srgbClr val="00B0F0"/>
                </a:solidFill>
                <a:effectLst/>
                <a:latin typeface="Consolas" panose="020B0609020204030204" pitchFamily="49" charset="0"/>
              </a:rPr>
              <a:t>bolgulerin</a:t>
            </a:r>
            <a:r>
              <a:rPr kumimoji="0" lang="en-US" altLang="en-US" sz="1400" b="0" i="0" u="none" strike="noStrike" cap="none" normalizeH="0" baseline="0" dirty="0">
                <a:ln>
                  <a:noFill/>
                </a:ln>
                <a:solidFill>
                  <a:srgbClr val="00B0F0"/>
                </a:solidFill>
                <a:effectLst/>
                <a:latin typeface="Consolas" panose="020B0609020204030204" pitchFamily="49" charset="0"/>
              </a:rPr>
              <a:t> </a:t>
            </a:r>
            <a:r>
              <a:rPr kumimoji="0" lang="en-US" altLang="en-US" sz="1400" b="0" i="0" u="none" strike="noStrike" cap="none" normalizeH="0" baseline="0" dirty="0" err="1">
                <a:ln>
                  <a:noFill/>
                </a:ln>
                <a:solidFill>
                  <a:srgbClr val="00B0F0"/>
                </a:solidFill>
                <a:effectLst/>
                <a:latin typeface="Consolas" panose="020B0609020204030204" pitchFamily="49" charset="0"/>
              </a:rPr>
              <a:t>sayinin</a:t>
            </a:r>
            <a:r>
              <a:rPr kumimoji="0" lang="en-US" altLang="en-US" sz="1400" b="0" i="0" u="none" strike="noStrike" cap="none" normalizeH="0" baseline="0" dirty="0">
                <a:ln>
                  <a:noFill/>
                </a:ln>
                <a:solidFill>
                  <a:srgbClr val="00B0F0"/>
                </a:solidFill>
                <a:effectLst/>
                <a:latin typeface="Consolas" panose="020B0609020204030204" pitchFamily="49" charset="0"/>
              </a:rPr>
              <a:t> </a:t>
            </a:r>
            <a:r>
              <a:rPr kumimoji="0" lang="en-US" altLang="en-US" sz="1400" b="0" i="0" u="none" strike="noStrike" cap="none" normalizeH="0" baseline="0" dirty="0" err="1">
                <a:ln>
                  <a:noFill/>
                </a:ln>
                <a:solidFill>
                  <a:srgbClr val="00B0F0"/>
                </a:solidFill>
                <a:effectLst/>
                <a:latin typeface="Consolas" panose="020B0609020204030204" pitchFamily="49" charset="0"/>
              </a:rPr>
              <a:t>yarisi</a:t>
            </a:r>
            <a:r>
              <a:rPr lang="en-US" altLang="en-US" dirty="0" err="1">
                <a:solidFill>
                  <a:srgbClr val="00B0F0"/>
                </a:solidFill>
                <a:latin typeface="Consolas" panose="020B0609020204030204" pitchFamily="49" charset="0"/>
              </a:rPr>
              <a:t>ni</a:t>
            </a:r>
            <a:r>
              <a:rPr lang="en-US" altLang="en-US" dirty="0">
                <a:solidFill>
                  <a:srgbClr val="00B0F0"/>
                </a:solidFill>
                <a:latin typeface="Consolas" panose="020B0609020204030204" pitchFamily="49" charset="0"/>
              </a:rPr>
              <a:t> </a:t>
            </a:r>
            <a:r>
              <a:rPr lang="en-US" altLang="en-US" dirty="0" err="1">
                <a:solidFill>
                  <a:srgbClr val="00B0F0"/>
                </a:solidFill>
                <a:latin typeface="Consolas" panose="020B0609020204030204" pitchFamily="49" charset="0"/>
              </a:rPr>
              <a:t>ifade</a:t>
            </a:r>
            <a:r>
              <a:rPr lang="en-US" altLang="en-US" dirty="0">
                <a:solidFill>
                  <a:srgbClr val="00B0F0"/>
                </a:solidFill>
                <a:latin typeface="Consolas" panose="020B0609020204030204" pitchFamily="49" charset="0"/>
              </a:rPr>
              <a:t> </a:t>
            </a:r>
            <a:r>
              <a:rPr lang="en-US" altLang="en-US" dirty="0" err="1">
                <a:solidFill>
                  <a:srgbClr val="00B0F0"/>
                </a:solidFill>
                <a:latin typeface="Consolas" panose="020B0609020204030204" pitchFamily="49" charset="0"/>
              </a:rPr>
              <a:t>eden</a:t>
            </a:r>
            <a:r>
              <a:rPr kumimoji="0" lang="en-US" altLang="en-US" sz="1400" b="0" i="0" u="none" strike="noStrike" cap="none" normalizeH="0" baseline="0" dirty="0">
                <a:ln>
                  <a:noFill/>
                </a:ln>
                <a:solidFill>
                  <a:srgbClr val="00B0F0"/>
                </a:solidFill>
                <a:effectLst/>
                <a:latin typeface="Consolas" panose="020B0609020204030204" pitchFamily="49" charset="0"/>
              </a:rPr>
              <a:t> </a:t>
            </a:r>
            <a:r>
              <a:rPr kumimoji="0" lang="en-US" altLang="en-US" sz="1400" b="0" i="0" u="none" strike="noStrike" cap="none" normalizeH="0" baseline="0" dirty="0" err="1">
                <a:ln>
                  <a:noFill/>
                </a:ln>
                <a:solidFill>
                  <a:srgbClr val="00B0F0"/>
                </a:solidFill>
                <a:effectLst/>
                <a:latin typeface="Consolas" panose="020B0609020204030204" pitchFamily="49" charset="0"/>
              </a:rPr>
              <a:t>deyisen</a:t>
            </a:r>
            <a:r>
              <a:rPr kumimoji="0" lang="en-US" altLang="en-US" sz="1400" b="0" i="0" u="none" strike="noStrike" cap="none" normalizeH="0" baseline="0" dirty="0">
                <a:ln>
                  <a:noFill/>
                </a:ln>
                <a:solidFill>
                  <a:srgbClr val="00B0F0"/>
                </a:solidFill>
                <a:effectLst/>
                <a:latin typeface="Consolas" panose="020B0609020204030204" pitchFamily="49" charset="0"/>
              </a:rPr>
              <a:t> </a:t>
            </a:r>
            <a:r>
              <a:rPr kumimoji="0" lang="en-US" altLang="en-US" sz="1400" b="0" i="0" u="none" strike="noStrike" cap="none" normalizeH="0" baseline="0" dirty="0" err="1">
                <a:ln>
                  <a:noFill/>
                </a:ln>
                <a:solidFill>
                  <a:srgbClr val="00B0F0"/>
                </a:solidFill>
                <a:effectLst/>
                <a:latin typeface="Consolas" panose="020B0609020204030204" pitchFamily="49" charset="0"/>
              </a:rPr>
              <a:t>daxil</a:t>
            </a:r>
            <a:r>
              <a:rPr kumimoji="0" lang="en-US" altLang="en-US" sz="1400" b="0" i="0" u="none" strike="noStrike" cap="none" normalizeH="0" baseline="0" dirty="0">
                <a:ln>
                  <a:noFill/>
                </a:ln>
                <a:solidFill>
                  <a:srgbClr val="00B0F0"/>
                </a:solidFill>
                <a:effectLst/>
                <a:latin typeface="Consolas" panose="020B0609020204030204" pitchFamily="49" charset="0"/>
              </a:rPr>
              <a:t> </a:t>
            </a:r>
            <a:r>
              <a:rPr kumimoji="0" lang="en-US" altLang="en-US" sz="1400" b="0" i="0" u="none" strike="noStrike" cap="none" normalizeH="0" baseline="0" dirty="0" err="1">
                <a:ln>
                  <a:noFill/>
                </a:ln>
                <a:solidFill>
                  <a:srgbClr val="00B0F0"/>
                </a:solidFill>
                <a:effectLst/>
                <a:latin typeface="Consolas" panose="020B0609020204030204" pitchFamily="49" charset="0"/>
              </a:rPr>
              <a:t>edilir</a:t>
            </a:r>
            <a:r>
              <a:rPr lang="en-US" altLang="en-US" dirty="0">
                <a:solidFill>
                  <a:srgbClr val="00B0F0"/>
                </a:solidFill>
                <a:latin typeface="Consolas" panose="020B0609020204030204" pitchFamily="49" charset="0"/>
              </a:rPr>
              <a:t>:</a:t>
            </a:r>
            <a:endParaRPr kumimoji="0" lang="en-US" altLang="en-US" sz="1400" b="0" i="0" u="none" strike="noStrike" cap="none" normalizeH="0" baseline="0" dirty="0">
              <a:ln>
                <a:noFill/>
              </a:ln>
              <a:solidFill>
                <a:srgbClr val="00B0F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B0F0"/>
                </a:solidFill>
                <a:latin typeface="Consolas" panose="020B0609020204030204" pitchFamily="49" charset="0"/>
              </a:rPr>
              <a:t>   num = n/2;</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B0F0"/>
                </a:solidFill>
                <a:effectLst/>
                <a:latin typeface="Consolas" panose="020B0609020204030204" pitchFamily="49" charset="0"/>
              </a:rPr>
              <a:t>8) </a:t>
            </a:r>
            <a:r>
              <a:rPr kumimoji="0" lang="az-Latn-AZ" altLang="en-US" sz="1400" b="0" i="0" u="none" strike="noStrike" cap="none" normalizeH="0" baseline="0" dirty="0">
                <a:ln>
                  <a:noFill/>
                </a:ln>
                <a:solidFill>
                  <a:srgbClr val="00B0F0"/>
                </a:solidFill>
                <a:effectLst/>
                <a:latin typeface="Consolas" panose="020B0609020204030204" pitchFamily="49" charset="0"/>
              </a:rPr>
              <a:t>Paralel </a:t>
            </a:r>
            <a:r>
              <a:rPr kumimoji="0" lang="az-Latn-AZ" altLang="en-US" sz="1400" b="0" i="0" u="none" strike="noStrike" cap="none" normalizeH="0" baseline="0" dirty="0" err="1">
                <a:ln>
                  <a:noFill/>
                </a:ln>
                <a:solidFill>
                  <a:srgbClr val="00B0F0"/>
                </a:solidFill>
                <a:effectLst/>
                <a:latin typeface="Consolas" panose="020B0609020204030204" pitchFamily="49" charset="0"/>
              </a:rPr>
              <a:t>hisse</a:t>
            </a:r>
            <a:r>
              <a:rPr kumimoji="0" lang="az-Latn-AZ" altLang="en-US" sz="1400" b="0" i="0" u="none" strike="noStrike" cap="none" normalizeH="0" baseline="0" dirty="0">
                <a:ln>
                  <a:noFill/>
                </a:ln>
                <a:solidFill>
                  <a:srgbClr val="00B0F0"/>
                </a:solidFill>
                <a:effectLst/>
                <a:latin typeface="Consolas" panose="020B0609020204030204" pitchFamily="49" charset="0"/>
              </a:rPr>
              <a:t> ucun dövr </a:t>
            </a:r>
            <a:r>
              <a:rPr kumimoji="0" lang="az-Latn-AZ" altLang="en-US" sz="1400" b="0" i="0" u="none" strike="noStrike" cap="none" normalizeH="0" baseline="0" dirty="0" err="1">
                <a:ln>
                  <a:noFill/>
                </a:ln>
                <a:solidFill>
                  <a:srgbClr val="00B0F0"/>
                </a:solidFill>
                <a:effectLst/>
                <a:latin typeface="Consolas" panose="020B0609020204030204" pitchFamily="49" charset="0"/>
              </a:rPr>
              <a:t>yaradilir</a:t>
            </a:r>
            <a:r>
              <a:rPr kumimoji="0" lang="en-US" altLang="en-US" sz="1400" b="0" i="0" u="none" strike="noStrike" cap="none" normalizeH="0" baseline="0" dirty="0">
                <a:ln>
                  <a:noFill/>
                </a:ln>
                <a:solidFill>
                  <a:srgbClr val="00B0F0"/>
                </a:solidFill>
                <a:effectLst/>
                <a:latin typeface="Consolas" panose="020B0609020204030204" pitchFamily="49" charset="0"/>
              </a:rPr>
              <a:t>: private (k) reduction (+:S) </a:t>
            </a:r>
            <a:r>
              <a:rPr kumimoji="0" lang="en-US" altLang="en-US" sz="1400" b="0" i="0" u="none" strike="noStrike" cap="none" normalizeH="0" baseline="0" dirty="0" err="1">
                <a:ln>
                  <a:noFill/>
                </a:ln>
                <a:solidFill>
                  <a:srgbClr val="00B0F0"/>
                </a:solidFill>
                <a:effectLst/>
                <a:latin typeface="Consolas" panose="020B0609020204030204" pitchFamily="49" charset="0"/>
              </a:rPr>
              <a:t>olmaqla</a:t>
            </a:r>
            <a:endParaRPr kumimoji="0" lang="az-Latn-AZ" altLang="en-US" sz="1400" b="0" i="0" u="none" strike="noStrike" cap="none" normalizeH="0" baseline="0" dirty="0">
              <a:ln>
                <a:noFill/>
              </a:ln>
              <a:solidFill>
                <a:srgbClr val="00B0F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az-Latn-AZ" altLang="en-US" sz="1400" b="0" i="0" u="none" strike="noStrike" cap="none" normalizeH="0" baseline="0" dirty="0">
                <a:ln>
                  <a:noFill/>
                </a:ln>
                <a:solidFill>
                  <a:srgbClr val="00B0F0"/>
                </a:solidFill>
                <a:effectLst/>
                <a:latin typeface="Consolas" panose="020B0609020204030204" pitchFamily="49" charset="0"/>
              </a:rPr>
              <a:t>   </a:t>
            </a:r>
            <a:r>
              <a:rPr kumimoji="0" lang="en-US" altLang="en-US" sz="1400" b="0" i="0" u="none" strike="noStrike" cap="none" normalizeH="0" baseline="0" dirty="0">
                <a:ln>
                  <a:noFill/>
                </a:ln>
                <a:solidFill>
                  <a:srgbClr val="00B0F0"/>
                </a:solidFill>
                <a:effectLst/>
                <a:latin typeface="Consolas" panose="020B0609020204030204" pitchFamily="49" charset="0"/>
              </a:rPr>
              <a:t>For k=0; k&lt;num; k++:</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B0F0"/>
                </a:solidFill>
                <a:latin typeface="Consolas" panose="020B0609020204030204" pitchFamily="49" charset="0"/>
              </a:rPr>
              <a:t>   S = S + (F(x[2*k] + 4*F(x[2*k+1] + F(x[2*k+2]));</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B0F0"/>
                </a:solidFill>
                <a:effectLst/>
                <a:latin typeface="Consolas" panose="020B0609020204030204" pitchFamily="49" charset="0"/>
              </a:rPr>
              <a:t>9) </a:t>
            </a:r>
            <a:r>
              <a:rPr kumimoji="0" lang="en-US" altLang="en-US" sz="1400" b="0" i="0" u="none" strike="noStrike" cap="none" normalizeH="0" baseline="0" dirty="0" err="1">
                <a:ln>
                  <a:noFill/>
                </a:ln>
                <a:solidFill>
                  <a:srgbClr val="00B0F0"/>
                </a:solidFill>
                <a:effectLst/>
                <a:latin typeface="Consolas" panose="020B0609020204030204" pitchFamily="49" charset="0"/>
              </a:rPr>
              <a:t>Paralel</a:t>
            </a:r>
            <a:r>
              <a:rPr kumimoji="0" lang="en-US" altLang="en-US" sz="1400" b="0" i="0" u="none" strike="noStrike" cap="none" normalizeH="0" baseline="0" dirty="0">
                <a:ln>
                  <a:noFill/>
                </a:ln>
                <a:solidFill>
                  <a:srgbClr val="00B0F0"/>
                </a:solidFill>
                <a:effectLst/>
                <a:latin typeface="Consolas" panose="020B0609020204030204" pitchFamily="49" charset="0"/>
              </a:rPr>
              <a:t> </a:t>
            </a:r>
            <a:r>
              <a:rPr kumimoji="0" lang="en-US" altLang="en-US" sz="1400" b="0" i="0" u="none" strike="noStrike" cap="none" normalizeH="0" baseline="0" dirty="0" err="1">
                <a:ln>
                  <a:noFill/>
                </a:ln>
                <a:solidFill>
                  <a:srgbClr val="00B0F0"/>
                </a:solidFill>
                <a:effectLst/>
                <a:latin typeface="Consolas" panose="020B0609020204030204" pitchFamily="49" charset="0"/>
              </a:rPr>
              <a:t>hisse</a:t>
            </a:r>
            <a:r>
              <a:rPr kumimoji="0" lang="en-US" altLang="en-US" sz="1400" b="0" i="0" u="none" strike="noStrike" cap="none" normalizeH="0" baseline="0" dirty="0">
                <a:ln>
                  <a:noFill/>
                </a:ln>
                <a:solidFill>
                  <a:srgbClr val="00B0F0"/>
                </a:solidFill>
                <a:effectLst/>
                <a:latin typeface="Consolas" panose="020B0609020204030204" pitchFamily="49" charset="0"/>
              </a:rPr>
              <a:t> </a:t>
            </a:r>
            <a:r>
              <a:rPr kumimoji="0" lang="en-US" altLang="en-US" sz="1400" b="0" i="0" u="none" strike="noStrike" cap="none" normalizeH="0" baseline="0" dirty="0" err="1">
                <a:ln>
                  <a:noFill/>
                </a:ln>
                <a:solidFill>
                  <a:srgbClr val="00B0F0"/>
                </a:solidFill>
                <a:effectLst/>
                <a:latin typeface="Consolas" panose="020B0609020204030204" pitchFamily="49" charset="0"/>
              </a:rPr>
              <a:t>bitdikden</a:t>
            </a:r>
            <a:r>
              <a:rPr kumimoji="0" lang="en-US" altLang="en-US" sz="1400" b="0" i="0" u="none" strike="noStrike" cap="none" normalizeH="0" baseline="0" dirty="0">
                <a:ln>
                  <a:noFill/>
                </a:ln>
                <a:solidFill>
                  <a:srgbClr val="00B0F0"/>
                </a:solidFill>
                <a:effectLst/>
                <a:latin typeface="Consolas" panose="020B0609020204030204" pitchFamily="49" charset="0"/>
              </a:rPr>
              <a:t> </a:t>
            </a:r>
            <a:r>
              <a:rPr kumimoji="0" lang="en-US" altLang="en-US" sz="1400" b="0" i="0" u="none" strike="noStrike" cap="none" normalizeH="0" baseline="0" dirty="0" err="1">
                <a:ln>
                  <a:noFill/>
                </a:ln>
                <a:solidFill>
                  <a:srgbClr val="00B0F0"/>
                </a:solidFill>
                <a:effectLst/>
                <a:latin typeface="Consolas" panose="020B0609020204030204" pitchFamily="49" charset="0"/>
              </a:rPr>
              <a:t>sonra</a:t>
            </a:r>
            <a:r>
              <a:rPr kumimoji="0" lang="en-US" altLang="en-US" sz="1400" b="0" i="0" u="none" strike="noStrike" cap="none" normalizeH="0" baseline="0" dirty="0">
                <a:ln>
                  <a:noFill/>
                </a:ln>
                <a:solidFill>
                  <a:srgbClr val="00B0F0"/>
                </a:solidFill>
                <a:effectLst/>
                <a:latin typeface="Consolas" panose="020B0609020204030204" pitchFamily="49" charset="0"/>
              </a:rPr>
              <a:t> </a:t>
            </a:r>
            <a:r>
              <a:rPr kumimoji="0" lang="en-US" altLang="en-US" sz="1400" b="0" i="0" u="none" strike="noStrike" cap="none" normalizeH="0" baseline="0" dirty="0" err="1">
                <a:ln>
                  <a:noFill/>
                </a:ln>
                <a:solidFill>
                  <a:srgbClr val="00B0F0"/>
                </a:solidFill>
                <a:effectLst/>
                <a:latin typeface="Consolas" panose="020B0609020204030204" pitchFamily="49" charset="0"/>
              </a:rPr>
              <a:t>yekunda</a:t>
            </a:r>
            <a:r>
              <a:rPr kumimoji="0" lang="en-US" altLang="en-US" sz="1400" b="0" i="0" u="none" strike="noStrike" cap="none" normalizeH="0" baseline="0" dirty="0">
                <a:ln>
                  <a:noFill/>
                </a:ln>
                <a:solidFill>
                  <a:srgbClr val="00B0F0"/>
                </a:solidFill>
                <a:effectLst/>
                <a:latin typeface="Consolas" panose="020B0609020204030204" pitchFamily="49" charset="0"/>
              </a:rPr>
              <a:t> </a:t>
            </a:r>
            <a:r>
              <a:rPr kumimoji="0" lang="en-US" altLang="en-US" sz="1400" b="0" i="0" u="none" strike="noStrike" cap="none" normalizeH="0" baseline="0" dirty="0" err="1">
                <a:ln>
                  <a:noFill/>
                </a:ln>
                <a:solidFill>
                  <a:srgbClr val="00B0F0"/>
                </a:solidFill>
                <a:effectLst/>
                <a:latin typeface="Consolas" panose="020B0609020204030204" pitchFamily="49" charset="0"/>
              </a:rPr>
              <a:t>Inteqralin</a:t>
            </a:r>
            <a:r>
              <a:rPr kumimoji="0" lang="en-US" altLang="en-US" sz="1400" b="0" i="0" u="none" strike="noStrike" cap="none" normalizeH="0" baseline="0" dirty="0">
                <a:ln>
                  <a:noFill/>
                </a:ln>
                <a:solidFill>
                  <a:srgbClr val="00B0F0"/>
                </a:solidFill>
                <a:effectLst/>
                <a:latin typeface="Consolas" panose="020B0609020204030204" pitchFamily="49" charset="0"/>
              </a:rPr>
              <a:t> </a:t>
            </a:r>
            <a:r>
              <a:rPr kumimoji="0" lang="en-US" altLang="en-US" sz="1400" b="0" i="0" u="none" strike="noStrike" cap="none" normalizeH="0" baseline="0" dirty="0" err="1">
                <a:ln>
                  <a:noFill/>
                </a:ln>
                <a:solidFill>
                  <a:srgbClr val="00B0F0"/>
                </a:solidFill>
                <a:effectLst/>
                <a:latin typeface="Consolas" panose="020B0609020204030204" pitchFamily="49" charset="0"/>
              </a:rPr>
              <a:t>tapilmasi</a:t>
            </a:r>
            <a:r>
              <a:rPr kumimoji="0" lang="en-US" altLang="en-US" sz="1400" b="0" i="0" u="none" strike="noStrike" cap="none" normalizeH="0" baseline="0" dirty="0">
                <a:ln>
                  <a:noFill/>
                </a:ln>
                <a:solidFill>
                  <a:srgbClr val="00B0F0"/>
                </a:solidFill>
                <a:effectLst/>
                <a:latin typeface="Consolas" panose="020B0609020204030204" pitchFamily="49" charset="0"/>
              </a:rPr>
              <a:t> </a:t>
            </a:r>
            <a:r>
              <a:rPr kumimoji="0" lang="en-US" altLang="en-US" sz="1400" b="0" i="0" u="none" strike="noStrike" cap="none" normalizeH="0" baseline="0" dirty="0" err="1">
                <a:ln>
                  <a:noFill/>
                </a:ln>
                <a:solidFill>
                  <a:srgbClr val="00B0F0"/>
                </a:solidFill>
                <a:effectLst/>
                <a:latin typeface="Consolas" panose="020B0609020204030204" pitchFamily="49" charset="0"/>
              </a:rPr>
              <a:t>ucun</a:t>
            </a:r>
            <a:r>
              <a:rPr kumimoji="0" lang="en-US" altLang="en-US" sz="1400" b="0" i="0" u="none" strike="noStrike" cap="none" normalizeH="0" baseline="0" dirty="0">
                <a:ln>
                  <a:noFill/>
                </a:ln>
                <a:solidFill>
                  <a:srgbClr val="00B0F0"/>
                </a:solidFill>
                <a:effectLst/>
                <a:latin typeface="Consolas" panose="020B0609020204030204" pitchFamily="49" charset="0"/>
              </a:rPr>
              <a:t> </a:t>
            </a:r>
            <a:r>
              <a:rPr kumimoji="0" lang="en-US" altLang="en-US" sz="1400" b="0" i="0" u="none" strike="noStrike" cap="none" normalizeH="0" baseline="0" dirty="0" err="1">
                <a:ln>
                  <a:noFill/>
                </a:ln>
                <a:solidFill>
                  <a:srgbClr val="00B0F0"/>
                </a:solidFill>
                <a:effectLst/>
                <a:latin typeface="Consolas" panose="020B0609020204030204" pitchFamily="49" charset="0"/>
              </a:rPr>
              <a:t>yazilir</a:t>
            </a:r>
            <a:r>
              <a:rPr lang="en-US" altLang="en-US" dirty="0">
                <a:solidFill>
                  <a:srgbClr val="00B0F0"/>
                </a:solidFill>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B0F0"/>
                </a:solidFill>
                <a:effectLst/>
                <a:latin typeface="Consolas" panose="020B0609020204030204" pitchFamily="49" charset="0"/>
              </a:rPr>
              <a:t>   I = </a:t>
            </a:r>
            <a:r>
              <a:rPr lang="en-US" altLang="en-US" dirty="0">
                <a:solidFill>
                  <a:srgbClr val="00B0F0"/>
                </a:solidFill>
                <a:latin typeface="Consolas" panose="020B0609020204030204" pitchFamily="49" charset="0"/>
              </a:rPr>
              <a:t>(h/3)*S;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B0F0"/>
                </a:solidFill>
                <a:effectLst/>
                <a:latin typeface="Consolas" panose="020B0609020204030204" pitchFamily="49" charset="0"/>
              </a:rPr>
              <a:t>10</a:t>
            </a:r>
            <a:r>
              <a:rPr lang="en-US" altLang="en-US" dirty="0">
                <a:solidFill>
                  <a:srgbClr val="00B0F0"/>
                </a:solidFill>
                <a:latin typeface="Consolas" panose="020B0609020204030204" pitchFamily="49" charset="0"/>
              </a:rPr>
              <a:t>)</a:t>
            </a:r>
            <a:r>
              <a:rPr lang="en-US" altLang="en-US" dirty="0" err="1">
                <a:solidFill>
                  <a:srgbClr val="00B0F0"/>
                </a:solidFill>
                <a:latin typeface="Consolas" panose="020B0609020204030204" pitchFamily="49" charset="0"/>
              </a:rPr>
              <a:t>Neticenin</a:t>
            </a:r>
            <a:r>
              <a:rPr lang="en-US" altLang="en-US" dirty="0">
                <a:solidFill>
                  <a:srgbClr val="00B0F0"/>
                </a:solidFill>
                <a:latin typeface="Consolas" panose="020B0609020204030204" pitchFamily="49" charset="0"/>
              </a:rPr>
              <a:t> cap </a:t>
            </a:r>
            <a:r>
              <a:rPr lang="en-US" altLang="en-US" dirty="0" err="1">
                <a:solidFill>
                  <a:srgbClr val="00B0F0"/>
                </a:solidFill>
                <a:latin typeface="Consolas" panose="020B0609020204030204" pitchFamily="49" charset="0"/>
              </a:rPr>
              <a:t>edilmesi</a:t>
            </a:r>
            <a:r>
              <a:rPr lang="en-US" altLang="en-US" dirty="0">
                <a:solidFill>
                  <a:srgbClr val="00B0F0"/>
                </a:solidFill>
                <a:latin typeface="Consolas" panose="020B0609020204030204" pitchFamily="49" charset="0"/>
              </a:rPr>
              <a:t> </a:t>
            </a:r>
            <a:endParaRPr kumimoji="0" lang="en-US" altLang="en-US" sz="1400" b="0" i="0" u="none" strike="noStrike" cap="none" normalizeH="0" baseline="0" dirty="0">
              <a:ln>
                <a:noFill/>
              </a:ln>
              <a:solidFill>
                <a:srgbClr val="00B0F0"/>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99EA67F8-B80A-ED2E-DAB5-5AE8F6F9FEC1}"/>
              </a:ext>
            </a:extLst>
          </p:cNvPr>
          <p:cNvSpPr txBox="1"/>
          <p:nvPr/>
        </p:nvSpPr>
        <p:spPr>
          <a:xfrm>
            <a:off x="311700" y="609656"/>
            <a:ext cx="8520599" cy="2246769"/>
          </a:xfrm>
          <a:prstGeom prst="rect">
            <a:avLst/>
          </a:prstGeom>
          <a:noFill/>
        </p:spPr>
        <p:txBody>
          <a:bodyPr wrap="square">
            <a:spAutoFit/>
          </a:bodyPr>
          <a:lstStyle/>
          <a:p>
            <a:r>
              <a:rPr lang="en-US" dirty="0">
                <a:solidFill>
                  <a:srgbClr val="00B0F0"/>
                </a:solidFill>
                <a:latin typeface="Consolas" panose="020B0609020204030204" pitchFamily="49" charset="0"/>
              </a:rPr>
              <a:t>4) </a:t>
            </a:r>
            <a:r>
              <a:rPr lang="en-US" dirty="0" err="1">
                <a:solidFill>
                  <a:srgbClr val="00B0F0"/>
                </a:solidFill>
                <a:latin typeface="Consolas" panose="020B0609020204030204" pitchFamily="49" charset="0"/>
              </a:rPr>
              <a:t>Bolgunun</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hesablanmasi</a:t>
            </a:r>
            <a:r>
              <a:rPr lang="en-US" dirty="0">
                <a:solidFill>
                  <a:srgbClr val="00B0F0"/>
                </a:solidFill>
                <a:latin typeface="Consolas" panose="020B0609020204030204" pitchFamily="49" charset="0"/>
              </a:rPr>
              <a:t>:</a:t>
            </a:r>
          </a:p>
          <a:p>
            <a:r>
              <a:rPr lang="en-US" dirty="0">
                <a:solidFill>
                  <a:srgbClr val="00B0F0"/>
                </a:solidFill>
                <a:latin typeface="Consolas" panose="020B0609020204030204" pitchFamily="49" charset="0"/>
              </a:rPr>
              <a:t>   h = (b-a)/n;</a:t>
            </a:r>
          </a:p>
          <a:p>
            <a:r>
              <a:rPr lang="en-US" dirty="0">
                <a:solidFill>
                  <a:srgbClr val="00B0F0"/>
                </a:solidFill>
                <a:latin typeface="Consolas" panose="020B0609020204030204" pitchFamily="49" charset="0"/>
              </a:rPr>
              <a:t> </a:t>
            </a:r>
          </a:p>
          <a:p>
            <a:r>
              <a:rPr lang="en-US" dirty="0">
                <a:solidFill>
                  <a:srgbClr val="00B0F0"/>
                </a:solidFill>
                <a:latin typeface="Consolas" panose="020B0609020204030204" pitchFamily="49" charset="0"/>
              </a:rPr>
              <a:t>5) </a:t>
            </a:r>
            <a:r>
              <a:rPr lang="en-US" dirty="0" err="1">
                <a:solidFill>
                  <a:srgbClr val="00B0F0"/>
                </a:solidFill>
                <a:latin typeface="Consolas" panose="020B0609020204030204" pitchFamily="49" charset="0"/>
              </a:rPr>
              <a:t>Massivin</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baslangic</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ve</a:t>
            </a:r>
            <a:r>
              <a:rPr lang="en-US" dirty="0">
                <a:solidFill>
                  <a:srgbClr val="00B0F0"/>
                </a:solidFill>
                <a:latin typeface="Consolas" panose="020B0609020204030204" pitchFamily="49" charset="0"/>
              </a:rPr>
              <a:t> son </a:t>
            </a:r>
            <a:r>
              <a:rPr lang="en-US" dirty="0" err="1">
                <a:solidFill>
                  <a:srgbClr val="00B0F0"/>
                </a:solidFill>
                <a:latin typeface="Consolas" panose="020B0609020204030204" pitchFamily="49" charset="0"/>
              </a:rPr>
              <a:t>deyerlerine</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a,b</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deyisenlerinin</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qiymetleri</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menimsedilir</a:t>
            </a:r>
            <a:r>
              <a:rPr lang="en-US" dirty="0">
                <a:solidFill>
                  <a:srgbClr val="00B0F0"/>
                </a:solidFill>
                <a:latin typeface="Consolas" panose="020B0609020204030204" pitchFamily="49" charset="0"/>
              </a:rPr>
              <a:t>: </a:t>
            </a:r>
          </a:p>
          <a:p>
            <a:r>
              <a:rPr lang="en-US" dirty="0">
                <a:solidFill>
                  <a:srgbClr val="00B0F0"/>
                </a:solidFill>
                <a:latin typeface="Consolas" panose="020B0609020204030204" pitchFamily="49" charset="0"/>
              </a:rPr>
              <a:t>   x[0] = a; X[n] = b;</a:t>
            </a:r>
          </a:p>
          <a:p>
            <a:endParaRPr lang="en-US" dirty="0">
              <a:solidFill>
                <a:srgbClr val="00B0F0"/>
              </a:solidFill>
              <a:latin typeface="Consolas" panose="020B0609020204030204" pitchFamily="49" charset="0"/>
            </a:endParaRPr>
          </a:p>
          <a:p>
            <a:r>
              <a:rPr lang="en-US" dirty="0">
                <a:solidFill>
                  <a:srgbClr val="00B0F0"/>
                </a:solidFill>
                <a:latin typeface="Consolas" panose="020B0609020204030204" pitchFamily="49" charset="0"/>
              </a:rPr>
              <a:t>6) </a:t>
            </a:r>
            <a:r>
              <a:rPr lang="en-US" dirty="0" err="1">
                <a:solidFill>
                  <a:srgbClr val="00B0F0"/>
                </a:solidFill>
                <a:latin typeface="Consolas" panose="020B0609020204030204" pitchFamily="49" charset="0"/>
              </a:rPr>
              <a:t>Massivin</a:t>
            </a:r>
            <a:r>
              <a:rPr lang="en-US" dirty="0">
                <a:solidFill>
                  <a:srgbClr val="00B0F0"/>
                </a:solidFill>
                <a:latin typeface="Consolas" panose="020B0609020204030204" pitchFamily="49" charset="0"/>
              </a:rPr>
              <a:t> (yeni, X[]) </a:t>
            </a:r>
            <a:r>
              <a:rPr lang="en-US" dirty="0" err="1">
                <a:solidFill>
                  <a:srgbClr val="00B0F0"/>
                </a:solidFill>
                <a:latin typeface="Consolas" panose="020B0609020204030204" pitchFamily="49" charset="0"/>
              </a:rPr>
              <a:t>diger</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qiymetleri</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hesablanmasi</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ucun</a:t>
            </a:r>
            <a:r>
              <a:rPr lang="en-US" dirty="0">
                <a:solidFill>
                  <a:srgbClr val="00B0F0"/>
                </a:solidFill>
                <a:latin typeface="Consolas" panose="020B0609020204030204" pitchFamily="49" charset="0"/>
              </a:rPr>
              <a:t> parallel </a:t>
            </a:r>
            <a:r>
              <a:rPr lang="en-US" dirty="0" err="1">
                <a:solidFill>
                  <a:srgbClr val="00B0F0"/>
                </a:solidFill>
                <a:latin typeface="Consolas" panose="020B0609020204030204" pitchFamily="49" charset="0"/>
              </a:rPr>
              <a:t>hisse</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yaradilir</a:t>
            </a:r>
            <a:r>
              <a:rPr lang="en-US" dirty="0">
                <a:solidFill>
                  <a:srgbClr val="00B0F0"/>
                </a:solidFill>
                <a:latin typeface="Consolas" panose="020B0609020204030204" pitchFamily="49" charset="0"/>
              </a:rPr>
              <a:t>:</a:t>
            </a:r>
          </a:p>
          <a:p>
            <a:r>
              <a:rPr lang="en-US" dirty="0">
                <a:solidFill>
                  <a:srgbClr val="00B0F0"/>
                </a:solidFill>
                <a:latin typeface="Consolas" panose="020B0609020204030204" pitchFamily="49" charset="0"/>
              </a:rPr>
              <a:t>   private (</a:t>
            </a:r>
            <a:r>
              <a:rPr lang="en-US" dirty="0" err="1">
                <a:solidFill>
                  <a:srgbClr val="00B0F0"/>
                </a:solidFill>
                <a:latin typeface="Consolas" panose="020B0609020204030204" pitchFamily="49" charset="0"/>
              </a:rPr>
              <a:t>i</a:t>
            </a:r>
            <a:r>
              <a:rPr lang="en-US" dirty="0">
                <a:solidFill>
                  <a:srgbClr val="00B0F0"/>
                </a:solidFill>
                <a:latin typeface="Consolas" panose="020B0609020204030204" pitchFamily="49" charset="0"/>
              </a:rPr>
              <a:t>) shared (X)</a:t>
            </a:r>
          </a:p>
          <a:p>
            <a:r>
              <a:rPr lang="en-US" dirty="0">
                <a:solidFill>
                  <a:srgbClr val="00B0F0"/>
                </a:solidFill>
                <a:latin typeface="Consolas" panose="020B0609020204030204" pitchFamily="49" charset="0"/>
              </a:rPr>
              <a:t>    for </a:t>
            </a:r>
            <a:r>
              <a:rPr lang="en-US" dirty="0" err="1">
                <a:solidFill>
                  <a:srgbClr val="00B0F0"/>
                </a:solidFill>
                <a:latin typeface="Consolas" panose="020B0609020204030204" pitchFamily="49" charset="0"/>
              </a:rPr>
              <a:t>i</a:t>
            </a:r>
            <a:r>
              <a:rPr lang="en-US" dirty="0">
                <a:solidFill>
                  <a:srgbClr val="00B0F0"/>
                </a:solidFill>
                <a:latin typeface="Consolas" panose="020B0609020204030204" pitchFamily="49" charset="0"/>
              </a:rPr>
              <a:t> = 0 ; </a:t>
            </a:r>
            <a:r>
              <a:rPr lang="en-US" dirty="0" err="1">
                <a:solidFill>
                  <a:srgbClr val="00B0F0"/>
                </a:solidFill>
                <a:latin typeface="Consolas" panose="020B0609020204030204" pitchFamily="49" charset="0"/>
              </a:rPr>
              <a:t>i</a:t>
            </a:r>
            <a:r>
              <a:rPr lang="en-US" dirty="0">
                <a:solidFill>
                  <a:srgbClr val="00B0F0"/>
                </a:solidFill>
                <a:latin typeface="Consolas" panose="020B0609020204030204" pitchFamily="49" charset="0"/>
              </a:rPr>
              <a:t> &lt; n; </a:t>
            </a:r>
            <a:r>
              <a:rPr lang="en-US" dirty="0" err="1">
                <a:solidFill>
                  <a:srgbClr val="00B0F0"/>
                </a:solidFill>
                <a:latin typeface="Consolas" panose="020B0609020204030204" pitchFamily="49" charset="0"/>
              </a:rPr>
              <a:t>i</a:t>
            </a:r>
            <a:r>
              <a:rPr lang="en-US" dirty="0">
                <a:solidFill>
                  <a:srgbClr val="00B0F0"/>
                </a:solidFill>
                <a:latin typeface="Consolas" panose="020B0609020204030204" pitchFamily="49" charset="0"/>
              </a:rPr>
              <a:t>++:    </a:t>
            </a:r>
          </a:p>
          <a:p>
            <a:r>
              <a:rPr lang="en-US" dirty="0">
                <a:solidFill>
                  <a:srgbClr val="00B0F0"/>
                </a:solidFill>
                <a:latin typeface="Consolas" panose="020B0609020204030204" pitchFamily="49" charset="0"/>
              </a:rPr>
              <a:t>        x[n] = x[0] + </a:t>
            </a:r>
            <a:r>
              <a:rPr lang="en-US" dirty="0" err="1">
                <a:solidFill>
                  <a:srgbClr val="00B0F0"/>
                </a:solidFill>
                <a:latin typeface="Consolas" panose="020B0609020204030204" pitchFamily="49" charset="0"/>
              </a:rPr>
              <a:t>i</a:t>
            </a:r>
            <a:r>
              <a:rPr lang="en-US" dirty="0">
                <a:solidFill>
                  <a:srgbClr val="00B0F0"/>
                </a:solidFill>
                <a:latin typeface="Consolas" panose="020B0609020204030204" pitchFamily="49" charset="0"/>
              </a:rPr>
              <a:t>*h</a:t>
            </a:r>
            <a:endParaRPr lang="en-US" dirty="0"/>
          </a:p>
        </p:txBody>
      </p:sp>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cxnSp>
        <p:nvCxnSpPr>
          <p:cNvPr id="746" name="Google Shape;746;p35"/>
          <p:cNvCxnSpPr/>
          <p:nvPr/>
        </p:nvCxnSpPr>
        <p:spPr>
          <a:xfrm>
            <a:off x="311700" y="935979"/>
            <a:ext cx="8520600" cy="0"/>
          </a:xfrm>
          <a:prstGeom prst="straightConnector1">
            <a:avLst/>
          </a:prstGeom>
          <a:noFill/>
          <a:ln w="9525" cap="flat" cmpd="sng">
            <a:solidFill>
              <a:schemeClr val="accent1"/>
            </a:solidFill>
            <a:prstDash val="solid"/>
            <a:round/>
            <a:headEnd type="none" w="med" len="med"/>
            <a:tailEnd type="none" w="med" len="med"/>
          </a:ln>
        </p:spPr>
      </p:cxnSp>
      <p:sp>
        <p:nvSpPr>
          <p:cNvPr id="3" name="Title 2">
            <a:extLst>
              <a:ext uri="{FF2B5EF4-FFF2-40B4-BE49-F238E27FC236}">
                <a16:creationId xmlns:a16="http://schemas.microsoft.com/office/drawing/2014/main" id="{FC2484ED-F150-FC38-FBDC-AF977C4C8FC5}"/>
              </a:ext>
            </a:extLst>
          </p:cNvPr>
          <p:cNvSpPr>
            <a:spLocks noGrp="1"/>
          </p:cNvSpPr>
          <p:nvPr>
            <p:ph type="ctrTitle"/>
          </p:nvPr>
        </p:nvSpPr>
        <p:spPr>
          <a:xfrm>
            <a:off x="311700" y="226097"/>
            <a:ext cx="2416002" cy="606600"/>
          </a:xfrm>
        </p:spPr>
        <p:txBody>
          <a:bodyPr/>
          <a:lstStyle/>
          <a:p>
            <a:r>
              <a:rPr lang="en-US" b="1" dirty="0">
                <a:solidFill>
                  <a:schemeClr val="accent1"/>
                </a:solidFill>
                <a:latin typeface="Consolas" panose="020B0609020204030204" pitchFamily="49" charset="0"/>
              </a:rPr>
              <a:t>Method -2</a:t>
            </a:r>
          </a:p>
        </p:txBody>
      </p:sp>
      <p:sp>
        <p:nvSpPr>
          <p:cNvPr id="4" name="TextBox 3">
            <a:extLst>
              <a:ext uri="{FF2B5EF4-FFF2-40B4-BE49-F238E27FC236}">
                <a16:creationId xmlns:a16="http://schemas.microsoft.com/office/drawing/2014/main" id="{256F7B72-2C75-F658-3689-3BC02BDBEC9B}"/>
              </a:ext>
            </a:extLst>
          </p:cNvPr>
          <p:cNvSpPr txBox="1"/>
          <p:nvPr/>
        </p:nvSpPr>
        <p:spPr>
          <a:xfrm>
            <a:off x="186612" y="1185776"/>
            <a:ext cx="8906945" cy="3970318"/>
          </a:xfrm>
          <a:prstGeom prst="rect">
            <a:avLst/>
          </a:prstGeom>
          <a:noFill/>
        </p:spPr>
        <p:txBody>
          <a:bodyPr wrap="square" rtlCol="0">
            <a:spAutoFit/>
          </a:bodyPr>
          <a:lstStyle/>
          <a:p>
            <a:r>
              <a:rPr lang="en-US" dirty="0">
                <a:solidFill>
                  <a:srgbClr val="00B0F0"/>
                </a:solidFill>
                <a:latin typeface="Consolas" panose="020B0609020204030204" pitchFamily="49" charset="0"/>
              </a:rPr>
              <a:t>1) </a:t>
            </a:r>
            <a:r>
              <a:rPr lang="en-US" dirty="0" err="1">
                <a:solidFill>
                  <a:srgbClr val="00B0F0"/>
                </a:solidFill>
                <a:latin typeface="Consolas" panose="020B0609020204030204" pitchFamily="49" charset="0"/>
              </a:rPr>
              <a:t>inteqralalti</a:t>
            </a:r>
            <a:r>
              <a:rPr lang="az-Latn-AZ" dirty="0">
                <a:solidFill>
                  <a:srgbClr val="00B0F0"/>
                </a:solidFill>
                <a:latin typeface="Consolas" panose="020B0609020204030204" pitchFamily="49" charset="0"/>
              </a:rPr>
              <a:t> funksiyanın teyini</a:t>
            </a:r>
            <a:r>
              <a:rPr lang="en-US" dirty="0">
                <a:solidFill>
                  <a:srgbClr val="00B0F0"/>
                </a:solidFill>
                <a:latin typeface="Consolas" panose="020B0609020204030204" pitchFamily="49" charset="0"/>
              </a:rPr>
              <a:t> </a:t>
            </a:r>
          </a:p>
          <a:p>
            <a:r>
              <a:rPr lang="en-US" dirty="0">
                <a:solidFill>
                  <a:srgbClr val="00B0F0"/>
                </a:solidFill>
                <a:latin typeface="Consolas" panose="020B0609020204030204" pitchFamily="49" charset="0"/>
              </a:rPr>
              <a:t>   </a:t>
            </a:r>
          </a:p>
          <a:p>
            <a:r>
              <a:rPr lang="en-US" dirty="0">
                <a:solidFill>
                  <a:srgbClr val="00B0F0"/>
                </a:solidFill>
                <a:latin typeface="Consolas" panose="020B0609020204030204" pitchFamily="49" charset="0"/>
              </a:rPr>
              <a:t>2) </a:t>
            </a:r>
            <a:r>
              <a:rPr lang="en-US" dirty="0" err="1">
                <a:solidFill>
                  <a:srgbClr val="00B0F0"/>
                </a:solidFill>
                <a:latin typeface="Consolas" panose="020B0609020204030204" pitchFamily="49" charset="0"/>
              </a:rPr>
              <a:t>Inteqralin</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araligi</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a,b</a:t>
            </a:r>
            <a:r>
              <a:rPr lang="en-US" dirty="0">
                <a:solidFill>
                  <a:srgbClr val="00B0F0"/>
                </a:solidFill>
                <a:latin typeface="Consolas" panose="020B0609020204030204" pitchFamily="49" charset="0"/>
              </a:rPr>
              <a:t>] ; </a:t>
            </a:r>
            <a:r>
              <a:rPr lang="en-US" dirty="0" err="1">
                <a:solidFill>
                  <a:srgbClr val="00B0F0"/>
                </a:solidFill>
                <a:latin typeface="Consolas" panose="020B0609020204030204" pitchFamily="49" charset="0"/>
              </a:rPr>
              <a:t>bolgulerin</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sayi</a:t>
            </a:r>
            <a:r>
              <a:rPr lang="en-US" dirty="0">
                <a:solidFill>
                  <a:srgbClr val="00B0F0"/>
                </a:solidFill>
                <a:latin typeface="Consolas" panose="020B0609020204030204" pitchFamily="49" charset="0"/>
              </a:rPr>
              <a:t> (n) </a:t>
            </a:r>
            <a:r>
              <a:rPr lang="en-US" dirty="0" err="1">
                <a:solidFill>
                  <a:srgbClr val="00B0F0"/>
                </a:solidFill>
                <a:latin typeface="Consolas" panose="020B0609020204030204" pitchFamily="49" charset="0"/>
              </a:rPr>
              <a:t>ucun</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deyisen</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yaradilir</a:t>
            </a:r>
            <a:endParaRPr lang="en-US" dirty="0">
              <a:solidFill>
                <a:srgbClr val="00B0F0"/>
              </a:solidFill>
              <a:latin typeface="Consolas" panose="020B0609020204030204" pitchFamily="49" charset="0"/>
            </a:endParaRPr>
          </a:p>
          <a:p>
            <a:r>
              <a:rPr lang="en-US" dirty="0">
                <a:solidFill>
                  <a:srgbClr val="00B0F0"/>
                </a:solidFill>
                <a:latin typeface="Consolas" panose="020B0609020204030204" pitchFamily="49" charset="0"/>
              </a:rPr>
              <a:t>   </a:t>
            </a:r>
          </a:p>
          <a:p>
            <a:r>
              <a:rPr lang="en-US" dirty="0">
                <a:solidFill>
                  <a:srgbClr val="00B0F0"/>
                </a:solidFill>
                <a:latin typeface="Consolas" panose="020B0609020204030204" pitchFamily="49" charset="0"/>
              </a:rPr>
              <a:t>3) </a:t>
            </a:r>
            <a:r>
              <a:rPr lang="en-US" dirty="0" err="1">
                <a:solidFill>
                  <a:srgbClr val="00B0F0"/>
                </a:solidFill>
                <a:latin typeface="Consolas" panose="020B0609020204030204" pitchFamily="49" charset="0"/>
              </a:rPr>
              <a:t>Funksiyanin</a:t>
            </a:r>
            <a:r>
              <a:rPr lang="en-US" dirty="0">
                <a:solidFill>
                  <a:srgbClr val="00B0F0"/>
                </a:solidFill>
                <a:latin typeface="Consolas" panose="020B0609020204030204" pitchFamily="49" charset="0"/>
              </a:rPr>
              <a:t> X </a:t>
            </a:r>
            <a:r>
              <a:rPr lang="en-US" dirty="0" err="1">
                <a:solidFill>
                  <a:srgbClr val="00B0F0"/>
                </a:solidFill>
                <a:latin typeface="Consolas" panose="020B0609020204030204" pitchFamily="49" charset="0"/>
              </a:rPr>
              <a:t>qiymetleri</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ucun</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massiv</a:t>
            </a:r>
            <a:r>
              <a:rPr lang="en-US" dirty="0">
                <a:solidFill>
                  <a:srgbClr val="00B0F0"/>
                </a:solidFill>
                <a:latin typeface="Consolas" panose="020B0609020204030204" pitchFamily="49" charset="0"/>
              </a:rPr>
              <a:t>, her </a:t>
            </a:r>
            <a:r>
              <a:rPr lang="en-US" dirty="0" err="1">
                <a:solidFill>
                  <a:srgbClr val="00B0F0"/>
                </a:solidFill>
                <a:latin typeface="Consolas" panose="020B0609020204030204" pitchFamily="49" charset="0"/>
              </a:rPr>
              <a:t>bolgunun</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uzunlugu</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dustur</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ucun</a:t>
            </a:r>
            <a:r>
              <a:rPr lang="en-US" dirty="0">
                <a:solidFill>
                  <a:srgbClr val="00B0F0"/>
                </a:solidFill>
                <a:latin typeface="Consolas" panose="020B0609020204030204" pitchFamily="49" charset="0"/>
              </a:rPr>
              <a:t> S1 </a:t>
            </a:r>
            <a:r>
              <a:rPr lang="en-US" dirty="0" err="1">
                <a:solidFill>
                  <a:srgbClr val="00B0F0"/>
                </a:solidFill>
                <a:latin typeface="Consolas" panose="020B0609020204030204" pitchFamily="49" charset="0"/>
              </a:rPr>
              <a:t>ve</a:t>
            </a:r>
            <a:r>
              <a:rPr lang="en-US" dirty="0">
                <a:solidFill>
                  <a:srgbClr val="00B0F0"/>
                </a:solidFill>
                <a:latin typeface="Consolas" panose="020B0609020204030204" pitchFamily="49" charset="0"/>
              </a:rPr>
              <a:t> S2 </a:t>
            </a:r>
            <a:r>
              <a:rPr lang="en-US" dirty="0" err="1">
                <a:solidFill>
                  <a:srgbClr val="00B0F0"/>
                </a:solidFill>
                <a:latin typeface="Consolas" panose="020B0609020204030204" pitchFamily="49" charset="0"/>
              </a:rPr>
              <a:t>deyisenleri</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yaradilir</a:t>
            </a:r>
            <a:r>
              <a:rPr lang="en-US" dirty="0">
                <a:solidFill>
                  <a:srgbClr val="00B0F0"/>
                </a:solidFill>
                <a:latin typeface="Consolas" panose="020B0609020204030204" pitchFamily="49" charset="0"/>
              </a:rPr>
              <a:t> </a:t>
            </a:r>
          </a:p>
          <a:p>
            <a:endParaRPr lang="en-US" dirty="0">
              <a:solidFill>
                <a:srgbClr val="00B0F0"/>
              </a:solidFill>
              <a:latin typeface="Consolas" panose="020B0609020204030204" pitchFamily="49" charset="0"/>
            </a:endParaRPr>
          </a:p>
          <a:p>
            <a:r>
              <a:rPr lang="en-US" dirty="0">
                <a:solidFill>
                  <a:srgbClr val="00B0F0"/>
                </a:solidFill>
                <a:latin typeface="Consolas" panose="020B0609020204030204" pitchFamily="49" charset="0"/>
              </a:rPr>
              <a:t>4) </a:t>
            </a:r>
            <a:r>
              <a:rPr lang="en-US" dirty="0" err="1">
                <a:solidFill>
                  <a:srgbClr val="00B0F0"/>
                </a:solidFill>
                <a:latin typeface="Consolas" panose="020B0609020204030204" pitchFamily="49" charset="0"/>
              </a:rPr>
              <a:t>Bolgunun</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hesablanmasi</a:t>
            </a:r>
            <a:r>
              <a:rPr lang="en-US" dirty="0">
                <a:solidFill>
                  <a:srgbClr val="00B0F0"/>
                </a:solidFill>
                <a:latin typeface="Consolas" panose="020B0609020204030204" pitchFamily="49" charset="0"/>
              </a:rPr>
              <a:t>:</a:t>
            </a:r>
          </a:p>
          <a:p>
            <a:r>
              <a:rPr lang="en-US" dirty="0">
                <a:solidFill>
                  <a:srgbClr val="00B0F0"/>
                </a:solidFill>
                <a:latin typeface="Consolas" panose="020B0609020204030204" pitchFamily="49" charset="0"/>
              </a:rPr>
              <a:t>   h = (b-a)/n;</a:t>
            </a:r>
          </a:p>
          <a:p>
            <a:r>
              <a:rPr lang="en-US" dirty="0">
                <a:solidFill>
                  <a:srgbClr val="00B0F0"/>
                </a:solidFill>
                <a:latin typeface="Consolas" panose="020B0609020204030204" pitchFamily="49" charset="0"/>
              </a:rPr>
              <a:t> </a:t>
            </a:r>
          </a:p>
          <a:p>
            <a:r>
              <a:rPr lang="en-US" dirty="0">
                <a:solidFill>
                  <a:srgbClr val="00B0F0"/>
                </a:solidFill>
                <a:latin typeface="Consolas" panose="020B0609020204030204" pitchFamily="49" charset="0"/>
              </a:rPr>
              <a:t>5) </a:t>
            </a:r>
            <a:r>
              <a:rPr lang="en-US" dirty="0" err="1">
                <a:solidFill>
                  <a:srgbClr val="00B0F0"/>
                </a:solidFill>
                <a:latin typeface="Consolas" panose="020B0609020204030204" pitchFamily="49" charset="0"/>
              </a:rPr>
              <a:t>Massivin</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baslangic</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ve</a:t>
            </a:r>
            <a:r>
              <a:rPr lang="en-US" dirty="0">
                <a:solidFill>
                  <a:srgbClr val="00B0F0"/>
                </a:solidFill>
                <a:latin typeface="Consolas" panose="020B0609020204030204" pitchFamily="49" charset="0"/>
              </a:rPr>
              <a:t> son </a:t>
            </a:r>
            <a:r>
              <a:rPr lang="en-US" dirty="0" err="1">
                <a:solidFill>
                  <a:srgbClr val="00B0F0"/>
                </a:solidFill>
                <a:latin typeface="Consolas" panose="020B0609020204030204" pitchFamily="49" charset="0"/>
              </a:rPr>
              <a:t>deyerlerine</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a,b</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deyisenlerinin</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qiymetleri</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menimsedilir</a:t>
            </a:r>
            <a:r>
              <a:rPr lang="en-US" dirty="0">
                <a:solidFill>
                  <a:srgbClr val="00B0F0"/>
                </a:solidFill>
                <a:latin typeface="Consolas" panose="020B0609020204030204" pitchFamily="49" charset="0"/>
              </a:rPr>
              <a:t>: </a:t>
            </a:r>
          </a:p>
          <a:p>
            <a:r>
              <a:rPr lang="en-US" dirty="0">
                <a:solidFill>
                  <a:srgbClr val="00B0F0"/>
                </a:solidFill>
                <a:latin typeface="Consolas" panose="020B0609020204030204" pitchFamily="49" charset="0"/>
              </a:rPr>
              <a:t>   x[0] = a; X[n] = b;</a:t>
            </a:r>
          </a:p>
          <a:p>
            <a:endParaRPr lang="en-US" dirty="0">
              <a:solidFill>
                <a:srgbClr val="00B0F0"/>
              </a:solidFill>
              <a:latin typeface="Consolas" panose="020B0609020204030204" pitchFamily="49" charset="0"/>
            </a:endParaRPr>
          </a:p>
          <a:p>
            <a:r>
              <a:rPr lang="en-US" dirty="0">
                <a:solidFill>
                  <a:srgbClr val="00B0F0"/>
                </a:solidFill>
                <a:latin typeface="Consolas" panose="020B0609020204030204" pitchFamily="49" charset="0"/>
              </a:rPr>
              <a:t>6) </a:t>
            </a:r>
            <a:r>
              <a:rPr lang="en-US" dirty="0" err="1">
                <a:solidFill>
                  <a:srgbClr val="00B0F0"/>
                </a:solidFill>
                <a:latin typeface="Consolas" panose="020B0609020204030204" pitchFamily="49" charset="0"/>
              </a:rPr>
              <a:t>Massivin</a:t>
            </a:r>
            <a:r>
              <a:rPr lang="en-US" dirty="0">
                <a:solidFill>
                  <a:srgbClr val="00B0F0"/>
                </a:solidFill>
                <a:latin typeface="Consolas" panose="020B0609020204030204" pitchFamily="49" charset="0"/>
              </a:rPr>
              <a:t> (yeni, X[]) </a:t>
            </a:r>
            <a:r>
              <a:rPr lang="en-US" dirty="0" err="1">
                <a:solidFill>
                  <a:srgbClr val="00B0F0"/>
                </a:solidFill>
                <a:latin typeface="Consolas" panose="020B0609020204030204" pitchFamily="49" charset="0"/>
              </a:rPr>
              <a:t>diger</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qiymetleri</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hesablanmasi</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ucun</a:t>
            </a:r>
            <a:r>
              <a:rPr lang="en-US" dirty="0">
                <a:solidFill>
                  <a:srgbClr val="00B0F0"/>
                </a:solidFill>
                <a:latin typeface="Consolas" panose="020B0609020204030204" pitchFamily="49" charset="0"/>
              </a:rPr>
              <a:t> parallel </a:t>
            </a:r>
            <a:r>
              <a:rPr lang="en-US" dirty="0" err="1">
                <a:solidFill>
                  <a:srgbClr val="00B0F0"/>
                </a:solidFill>
                <a:latin typeface="Consolas" panose="020B0609020204030204" pitchFamily="49" charset="0"/>
              </a:rPr>
              <a:t>hisse</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yaradilir</a:t>
            </a:r>
            <a:r>
              <a:rPr lang="en-US" dirty="0">
                <a:solidFill>
                  <a:srgbClr val="00B0F0"/>
                </a:solidFill>
                <a:latin typeface="Consolas" panose="020B0609020204030204" pitchFamily="49" charset="0"/>
              </a:rPr>
              <a:t>:</a:t>
            </a:r>
          </a:p>
          <a:p>
            <a:r>
              <a:rPr lang="en-US" dirty="0">
                <a:solidFill>
                  <a:srgbClr val="00B0F0"/>
                </a:solidFill>
                <a:latin typeface="Consolas" panose="020B0609020204030204" pitchFamily="49" charset="0"/>
              </a:rPr>
              <a:t>   private(</a:t>
            </a:r>
            <a:r>
              <a:rPr lang="en-US" dirty="0" err="1">
                <a:solidFill>
                  <a:srgbClr val="00B0F0"/>
                </a:solidFill>
                <a:latin typeface="Consolas" panose="020B0609020204030204" pitchFamily="49" charset="0"/>
              </a:rPr>
              <a:t>i</a:t>
            </a:r>
            <a:r>
              <a:rPr lang="en-US" dirty="0">
                <a:solidFill>
                  <a:srgbClr val="00B0F0"/>
                </a:solidFill>
                <a:latin typeface="Consolas" panose="020B0609020204030204" pitchFamily="49" charset="0"/>
              </a:rPr>
              <a:t>) shared (X)</a:t>
            </a:r>
          </a:p>
          <a:p>
            <a:r>
              <a:rPr lang="en-US" dirty="0">
                <a:solidFill>
                  <a:srgbClr val="00B0F0"/>
                </a:solidFill>
                <a:latin typeface="Consolas" panose="020B0609020204030204" pitchFamily="49" charset="0"/>
              </a:rPr>
              <a:t>    for </a:t>
            </a:r>
            <a:r>
              <a:rPr lang="en-US" dirty="0" err="1">
                <a:solidFill>
                  <a:srgbClr val="00B0F0"/>
                </a:solidFill>
                <a:latin typeface="Consolas" panose="020B0609020204030204" pitchFamily="49" charset="0"/>
              </a:rPr>
              <a:t>i</a:t>
            </a:r>
            <a:r>
              <a:rPr lang="en-US" dirty="0">
                <a:solidFill>
                  <a:srgbClr val="00B0F0"/>
                </a:solidFill>
                <a:latin typeface="Consolas" panose="020B0609020204030204" pitchFamily="49" charset="0"/>
              </a:rPr>
              <a:t> = 0 ; </a:t>
            </a:r>
            <a:r>
              <a:rPr lang="en-US" dirty="0" err="1">
                <a:solidFill>
                  <a:srgbClr val="00B0F0"/>
                </a:solidFill>
                <a:latin typeface="Consolas" panose="020B0609020204030204" pitchFamily="49" charset="0"/>
              </a:rPr>
              <a:t>i</a:t>
            </a:r>
            <a:r>
              <a:rPr lang="en-US" dirty="0">
                <a:solidFill>
                  <a:srgbClr val="00B0F0"/>
                </a:solidFill>
                <a:latin typeface="Consolas" panose="020B0609020204030204" pitchFamily="49" charset="0"/>
              </a:rPr>
              <a:t> &lt; n; </a:t>
            </a:r>
            <a:r>
              <a:rPr lang="en-US" dirty="0" err="1">
                <a:solidFill>
                  <a:srgbClr val="00B0F0"/>
                </a:solidFill>
                <a:latin typeface="Consolas" panose="020B0609020204030204" pitchFamily="49" charset="0"/>
              </a:rPr>
              <a:t>i</a:t>
            </a:r>
            <a:r>
              <a:rPr lang="en-US" dirty="0">
                <a:solidFill>
                  <a:srgbClr val="00B0F0"/>
                </a:solidFill>
                <a:latin typeface="Consolas" panose="020B0609020204030204" pitchFamily="49" charset="0"/>
              </a:rPr>
              <a:t>++:    </a:t>
            </a:r>
          </a:p>
          <a:p>
            <a:r>
              <a:rPr lang="en-US" dirty="0">
                <a:solidFill>
                  <a:srgbClr val="00B0F0"/>
                </a:solidFill>
                <a:latin typeface="Consolas" panose="020B0609020204030204" pitchFamily="49" charset="0"/>
              </a:rPr>
              <a:t>        x[n] = x[0] + </a:t>
            </a:r>
            <a:r>
              <a:rPr lang="en-US" dirty="0" err="1">
                <a:solidFill>
                  <a:srgbClr val="00B0F0"/>
                </a:solidFill>
                <a:latin typeface="Consolas" panose="020B0609020204030204" pitchFamily="49" charset="0"/>
              </a:rPr>
              <a:t>i</a:t>
            </a:r>
            <a:r>
              <a:rPr lang="en-US" dirty="0">
                <a:solidFill>
                  <a:srgbClr val="00B0F0"/>
                </a:solidFill>
                <a:latin typeface="Consolas" panose="020B0609020204030204" pitchFamily="49" charset="0"/>
              </a:rPr>
              <a:t>*h</a:t>
            </a:r>
            <a:endParaRPr lang="en-US" dirty="0"/>
          </a:p>
          <a:p>
            <a:endParaRPr lang="en-US" dirty="0">
              <a:solidFill>
                <a:srgbClr val="00B0F0"/>
              </a:solidFill>
              <a:latin typeface="Consolas" panose="020B0609020204030204" pitchFamily="49"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lumMod val="40000"/>
            <a:lumOff val="60000"/>
          </a:schemeClr>
        </a:solidFill>
        <a:effectLst/>
      </p:bgPr>
    </p:bg>
    <p:spTree>
      <p:nvGrpSpPr>
        <p:cNvPr id="1" name="Shape 750"/>
        <p:cNvGrpSpPr/>
        <p:nvPr/>
      </p:nvGrpSpPr>
      <p:grpSpPr>
        <a:xfrm>
          <a:off x="0" y="0"/>
          <a:ext cx="0" cy="0"/>
          <a:chOff x="0" y="0"/>
          <a:chExt cx="0" cy="0"/>
        </a:xfrm>
      </p:grpSpPr>
      <p:pic>
        <p:nvPicPr>
          <p:cNvPr id="7" name="Picture 2" descr="Simpson's Rule - Formula | Simpson's 1/3 Rule">
            <a:extLst>
              <a:ext uri="{FF2B5EF4-FFF2-40B4-BE49-F238E27FC236}">
                <a16:creationId xmlns:a16="http://schemas.microsoft.com/office/drawing/2014/main" id="{2403993F-D4C1-DF7B-76FB-9DE40A673A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250" t="18325" b="32721"/>
          <a:stretch/>
        </p:blipFill>
        <p:spPr bwMode="auto">
          <a:xfrm>
            <a:off x="903038" y="556969"/>
            <a:ext cx="7337923" cy="248209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7E07E3D-7DE7-8AD9-58AB-E8D72E5F3522}"/>
                  </a:ext>
                </a:extLst>
              </p:cNvPr>
              <p:cNvSpPr txBox="1"/>
              <p:nvPr/>
            </p:nvSpPr>
            <p:spPr>
              <a:xfrm>
                <a:off x="1255361" y="3122904"/>
                <a:ext cx="6199323" cy="738664"/>
              </a:xfrm>
              <a:prstGeom prst="rect">
                <a:avLst/>
              </a:prstGeom>
              <a:noFill/>
            </p:spPr>
            <p:txBody>
              <a:bodyPr wrap="square" rtlCol="0">
                <a:spAutoFit/>
              </a:bodyPr>
              <a:lstStyle/>
              <a:p>
                <a:r>
                  <a:rPr lang="az-Latn-AZ" sz="2100" dirty="0">
                    <a:solidFill>
                      <a:schemeClr val="tx2">
                        <a:lumMod val="25000"/>
                      </a:schemeClr>
                    </a:solidFill>
                    <a:latin typeface="Cambria" panose="02040503050406030204" pitchFamily="18" charset="0"/>
                    <a:ea typeface="Cambria" panose="02040503050406030204" pitchFamily="18" charset="0"/>
                  </a:rPr>
                  <a:t>S1 = f(</a:t>
                </a:r>
                <a14:m>
                  <m:oMath xmlns:m="http://schemas.openxmlformats.org/officeDocument/2006/math">
                    <m:sSub>
                      <m:sSubPr>
                        <m:ctrlPr>
                          <a:rPr lang="az-Latn-AZ" sz="2100" i="1" smtClean="0">
                            <a:solidFill>
                              <a:schemeClr val="tx2">
                                <a:lumMod val="25000"/>
                              </a:schemeClr>
                            </a:solidFill>
                            <a:latin typeface="Cambria Math" panose="02040503050406030204" pitchFamily="18" charset="0"/>
                          </a:rPr>
                        </m:ctrlPr>
                      </m:sSubPr>
                      <m:e>
                        <m:r>
                          <a:rPr lang="az-Latn-AZ" sz="2100" b="0" i="1" smtClean="0">
                            <a:solidFill>
                              <a:schemeClr val="tx2">
                                <a:lumMod val="25000"/>
                              </a:schemeClr>
                            </a:solidFill>
                            <a:latin typeface="Cambria Math" panose="02040503050406030204" pitchFamily="18" charset="0"/>
                          </a:rPr>
                          <m:t>𝑥</m:t>
                        </m:r>
                      </m:e>
                      <m:sub>
                        <m:r>
                          <a:rPr lang="az-Latn-AZ" sz="2100" b="0" i="1" smtClean="0">
                            <a:solidFill>
                              <a:schemeClr val="tx2">
                                <a:lumMod val="25000"/>
                              </a:schemeClr>
                            </a:solidFill>
                            <a:latin typeface="Cambria Math" panose="02040503050406030204" pitchFamily="18" charset="0"/>
                          </a:rPr>
                          <m:t>1</m:t>
                        </m:r>
                      </m:sub>
                    </m:sSub>
                  </m:oMath>
                </a14:m>
                <a:r>
                  <a:rPr lang="az-Latn-AZ" sz="2100" dirty="0">
                    <a:solidFill>
                      <a:schemeClr val="tx2">
                        <a:lumMod val="25000"/>
                      </a:schemeClr>
                    </a:solidFill>
                    <a:latin typeface="Cambria" panose="02040503050406030204" pitchFamily="18" charset="0"/>
                    <a:ea typeface="Cambria" panose="02040503050406030204" pitchFamily="18" charset="0"/>
                  </a:rPr>
                  <a:t>) + f(</a:t>
                </a:r>
                <a14:m>
                  <m:oMath xmlns:m="http://schemas.openxmlformats.org/officeDocument/2006/math">
                    <m:sSub>
                      <m:sSubPr>
                        <m:ctrlPr>
                          <a:rPr lang="az-Latn-AZ" sz="2100" i="1">
                            <a:solidFill>
                              <a:schemeClr val="tx2">
                                <a:lumMod val="25000"/>
                              </a:schemeClr>
                            </a:solidFill>
                            <a:latin typeface="Cambria Math" panose="02040503050406030204" pitchFamily="18" charset="0"/>
                          </a:rPr>
                        </m:ctrlPr>
                      </m:sSubPr>
                      <m:e>
                        <m:r>
                          <a:rPr lang="az-Latn-AZ" sz="2100" i="1">
                            <a:solidFill>
                              <a:schemeClr val="tx2">
                                <a:lumMod val="25000"/>
                              </a:schemeClr>
                            </a:solidFill>
                            <a:latin typeface="Cambria Math" panose="02040503050406030204" pitchFamily="18" charset="0"/>
                          </a:rPr>
                          <m:t>𝑥</m:t>
                        </m:r>
                      </m:e>
                      <m:sub>
                        <m:r>
                          <a:rPr lang="az-Latn-AZ" sz="2100" b="0" i="1" smtClean="0">
                            <a:solidFill>
                              <a:schemeClr val="tx2">
                                <a:lumMod val="25000"/>
                              </a:schemeClr>
                            </a:solidFill>
                            <a:latin typeface="Cambria Math" panose="02040503050406030204" pitchFamily="18" charset="0"/>
                          </a:rPr>
                          <m:t>3</m:t>
                        </m:r>
                      </m:sub>
                    </m:sSub>
                  </m:oMath>
                </a14:m>
                <a:r>
                  <a:rPr lang="az-Latn-AZ" sz="2100" dirty="0">
                    <a:solidFill>
                      <a:schemeClr val="tx2">
                        <a:lumMod val="25000"/>
                      </a:schemeClr>
                    </a:solidFill>
                    <a:latin typeface="Cambria" panose="02040503050406030204" pitchFamily="18" charset="0"/>
                    <a:ea typeface="Cambria" panose="02040503050406030204" pitchFamily="18" charset="0"/>
                  </a:rPr>
                  <a:t>) + f(</a:t>
                </a:r>
                <a14:m>
                  <m:oMath xmlns:m="http://schemas.openxmlformats.org/officeDocument/2006/math">
                    <m:sSub>
                      <m:sSubPr>
                        <m:ctrlPr>
                          <a:rPr lang="az-Latn-AZ" sz="2100" i="1">
                            <a:solidFill>
                              <a:schemeClr val="tx2">
                                <a:lumMod val="25000"/>
                              </a:schemeClr>
                            </a:solidFill>
                            <a:latin typeface="Cambria Math" panose="02040503050406030204" pitchFamily="18" charset="0"/>
                          </a:rPr>
                        </m:ctrlPr>
                      </m:sSubPr>
                      <m:e>
                        <m:r>
                          <a:rPr lang="az-Latn-AZ" sz="2100" i="1">
                            <a:solidFill>
                              <a:schemeClr val="tx2">
                                <a:lumMod val="25000"/>
                              </a:schemeClr>
                            </a:solidFill>
                            <a:latin typeface="Cambria Math" panose="02040503050406030204" pitchFamily="18" charset="0"/>
                          </a:rPr>
                          <m:t>𝑥</m:t>
                        </m:r>
                      </m:e>
                      <m:sub>
                        <m:r>
                          <a:rPr lang="az-Latn-AZ" sz="2100" b="0" i="1" smtClean="0">
                            <a:solidFill>
                              <a:schemeClr val="tx2">
                                <a:lumMod val="25000"/>
                              </a:schemeClr>
                            </a:solidFill>
                            <a:latin typeface="Cambria Math" panose="02040503050406030204" pitchFamily="18" charset="0"/>
                          </a:rPr>
                          <m:t>5</m:t>
                        </m:r>
                      </m:sub>
                    </m:sSub>
                  </m:oMath>
                </a14:m>
                <a:r>
                  <a:rPr lang="az-Latn-AZ" sz="2100" dirty="0">
                    <a:solidFill>
                      <a:schemeClr val="tx2">
                        <a:lumMod val="25000"/>
                      </a:schemeClr>
                    </a:solidFill>
                    <a:latin typeface="Cambria" panose="02040503050406030204" pitchFamily="18" charset="0"/>
                    <a:ea typeface="Cambria" panose="02040503050406030204" pitchFamily="18" charset="0"/>
                  </a:rPr>
                  <a:t>) + ... + f(</a:t>
                </a:r>
                <a14:m>
                  <m:oMath xmlns:m="http://schemas.openxmlformats.org/officeDocument/2006/math">
                    <m:sSub>
                      <m:sSubPr>
                        <m:ctrlPr>
                          <a:rPr lang="az-Latn-AZ" sz="2100" i="1">
                            <a:solidFill>
                              <a:schemeClr val="tx2">
                                <a:lumMod val="25000"/>
                              </a:schemeClr>
                            </a:solidFill>
                            <a:latin typeface="Cambria Math" panose="02040503050406030204" pitchFamily="18" charset="0"/>
                          </a:rPr>
                        </m:ctrlPr>
                      </m:sSubPr>
                      <m:e>
                        <m:r>
                          <a:rPr lang="az-Latn-AZ" sz="2100" i="1">
                            <a:solidFill>
                              <a:schemeClr val="tx2">
                                <a:lumMod val="25000"/>
                              </a:schemeClr>
                            </a:solidFill>
                            <a:latin typeface="Cambria Math" panose="02040503050406030204" pitchFamily="18" charset="0"/>
                          </a:rPr>
                          <m:t>𝑥</m:t>
                        </m:r>
                      </m:e>
                      <m:sub>
                        <m:r>
                          <a:rPr lang="az-Latn-AZ" sz="2100" b="0" i="1" smtClean="0">
                            <a:solidFill>
                              <a:schemeClr val="tx2">
                                <a:lumMod val="25000"/>
                              </a:schemeClr>
                            </a:solidFill>
                            <a:latin typeface="Cambria Math" panose="02040503050406030204" pitchFamily="18" charset="0"/>
                          </a:rPr>
                          <m:t>𝑛</m:t>
                        </m:r>
                        <m:r>
                          <a:rPr lang="az-Latn-AZ" sz="2100" b="0" i="1" smtClean="0">
                            <a:solidFill>
                              <a:schemeClr val="tx2">
                                <a:lumMod val="25000"/>
                              </a:schemeClr>
                            </a:solidFill>
                            <a:latin typeface="Cambria Math" panose="02040503050406030204" pitchFamily="18" charset="0"/>
                          </a:rPr>
                          <m:t>−1</m:t>
                        </m:r>
                      </m:sub>
                    </m:sSub>
                  </m:oMath>
                </a14:m>
                <a:r>
                  <a:rPr lang="az-Latn-AZ" sz="2100" dirty="0">
                    <a:solidFill>
                      <a:schemeClr val="tx2">
                        <a:lumMod val="25000"/>
                      </a:schemeClr>
                    </a:solidFill>
                    <a:latin typeface="Cambria" panose="02040503050406030204" pitchFamily="18" charset="0"/>
                    <a:ea typeface="Cambria" panose="02040503050406030204" pitchFamily="18" charset="0"/>
                  </a:rPr>
                  <a:t>)</a:t>
                </a:r>
              </a:p>
              <a:p>
                <a:r>
                  <a:rPr lang="az-Latn-AZ" sz="2100" dirty="0">
                    <a:solidFill>
                      <a:schemeClr val="tx2">
                        <a:lumMod val="25000"/>
                      </a:schemeClr>
                    </a:solidFill>
                    <a:latin typeface="Cambria" panose="02040503050406030204" pitchFamily="18" charset="0"/>
                    <a:ea typeface="Cambria" panose="02040503050406030204" pitchFamily="18" charset="0"/>
                  </a:rPr>
                  <a:t>S2 = f(</a:t>
                </a:r>
                <a14:m>
                  <m:oMath xmlns:m="http://schemas.openxmlformats.org/officeDocument/2006/math">
                    <m:sSub>
                      <m:sSubPr>
                        <m:ctrlPr>
                          <a:rPr lang="az-Latn-AZ" sz="2100" i="1" smtClean="0">
                            <a:solidFill>
                              <a:schemeClr val="tx2">
                                <a:lumMod val="25000"/>
                              </a:schemeClr>
                            </a:solidFill>
                            <a:latin typeface="Cambria Math" panose="02040503050406030204" pitchFamily="18" charset="0"/>
                          </a:rPr>
                        </m:ctrlPr>
                      </m:sSubPr>
                      <m:e>
                        <m:r>
                          <a:rPr lang="az-Latn-AZ" sz="2100" b="0" i="1" smtClean="0">
                            <a:solidFill>
                              <a:schemeClr val="tx2">
                                <a:lumMod val="25000"/>
                              </a:schemeClr>
                            </a:solidFill>
                            <a:latin typeface="Cambria Math" panose="02040503050406030204" pitchFamily="18" charset="0"/>
                          </a:rPr>
                          <m:t>𝑥</m:t>
                        </m:r>
                      </m:e>
                      <m:sub>
                        <m:r>
                          <a:rPr lang="az-Latn-AZ" sz="2100" b="0" i="1" smtClean="0">
                            <a:solidFill>
                              <a:schemeClr val="tx2">
                                <a:lumMod val="25000"/>
                              </a:schemeClr>
                            </a:solidFill>
                            <a:latin typeface="Cambria Math" panose="02040503050406030204" pitchFamily="18" charset="0"/>
                          </a:rPr>
                          <m:t>2</m:t>
                        </m:r>
                      </m:sub>
                    </m:sSub>
                  </m:oMath>
                </a14:m>
                <a:r>
                  <a:rPr lang="az-Latn-AZ" sz="2100" dirty="0">
                    <a:solidFill>
                      <a:schemeClr val="tx2">
                        <a:lumMod val="25000"/>
                      </a:schemeClr>
                    </a:solidFill>
                    <a:latin typeface="Cambria" panose="02040503050406030204" pitchFamily="18" charset="0"/>
                    <a:ea typeface="Cambria" panose="02040503050406030204" pitchFamily="18" charset="0"/>
                  </a:rPr>
                  <a:t>) + f(</a:t>
                </a:r>
                <a14:m>
                  <m:oMath xmlns:m="http://schemas.openxmlformats.org/officeDocument/2006/math">
                    <m:sSub>
                      <m:sSubPr>
                        <m:ctrlPr>
                          <a:rPr lang="az-Latn-AZ" sz="2100" i="1">
                            <a:solidFill>
                              <a:schemeClr val="tx2">
                                <a:lumMod val="25000"/>
                              </a:schemeClr>
                            </a:solidFill>
                            <a:latin typeface="Cambria Math" panose="02040503050406030204" pitchFamily="18" charset="0"/>
                          </a:rPr>
                        </m:ctrlPr>
                      </m:sSubPr>
                      <m:e>
                        <m:r>
                          <a:rPr lang="az-Latn-AZ" sz="2100" i="1">
                            <a:solidFill>
                              <a:schemeClr val="tx2">
                                <a:lumMod val="25000"/>
                              </a:schemeClr>
                            </a:solidFill>
                            <a:latin typeface="Cambria Math" panose="02040503050406030204" pitchFamily="18" charset="0"/>
                          </a:rPr>
                          <m:t>𝑥</m:t>
                        </m:r>
                      </m:e>
                      <m:sub>
                        <m:r>
                          <a:rPr lang="az-Latn-AZ" sz="2100" b="0" i="1" smtClean="0">
                            <a:solidFill>
                              <a:schemeClr val="tx2">
                                <a:lumMod val="25000"/>
                              </a:schemeClr>
                            </a:solidFill>
                            <a:latin typeface="Cambria Math" panose="02040503050406030204" pitchFamily="18" charset="0"/>
                          </a:rPr>
                          <m:t>4</m:t>
                        </m:r>
                      </m:sub>
                    </m:sSub>
                  </m:oMath>
                </a14:m>
                <a:r>
                  <a:rPr lang="az-Latn-AZ" sz="2100" dirty="0">
                    <a:solidFill>
                      <a:schemeClr val="tx2">
                        <a:lumMod val="25000"/>
                      </a:schemeClr>
                    </a:solidFill>
                    <a:latin typeface="Cambria" panose="02040503050406030204" pitchFamily="18" charset="0"/>
                    <a:ea typeface="Cambria" panose="02040503050406030204" pitchFamily="18" charset="0"/>
                  </a:rPr>
                  <a:t>) + f(</a:t>
                </a:r>
                <a14:m>
                  <m:oMath xmlns:m="http://schemas.openxmlformats.org/officeDocument/2006/math">
                    <m:sSub>
                      <m:sSubPr>
                        <m:ctrlPr>
                          <a:rPr lang="az-Latn-AZ" sz="2100" i="1">
                            <a:solidFill>
                              <a:schemeClr val="tx2">
                                <a:lumMod val="25000"/>
                              </a:schemeClr>
                            </a:solidFill>
                            <a:latin typeface="Cambria Math" panose="02040503050406030204" pitchFamily="18" charset="0"/>
                          </a:rPr>
                        </m:ctrlPr>
                      </m:sSubPr>
                      <m:e>
                        <m:r>
                          <a:rPr lang="az-Latn-AZ" sz="2100" i="1">
                            <a:solidFill>
                              <a:schemeClr val="tx2">
                                <a:lumMod val="25000"/>
                              </a:schemeClr>
                            </a:solidFill>
                            <a:latin typeface="Cambria Math" panose="02040503050406030204" pitchFamily="18" charset="0"/>
                          </a:rPr>
                          <m:t>𝑥</m:t>
                        </m:r>
                      </m:e>
                      <m:sub>
                        <m:r>
                          <a:rPr lang="az-Latn-AZ" sz="2100" b="0" i="1" smtClean="0">
                            <a:solidFill>
                              <a:schemeClr val="tx2">
                                <a:lumMod val="25000"/>
                              </a:schemeClr>
                            </a:solidFill>
                            <a:latin typeface="Cambria Math" panose="02040503050406030204" pitchFamily="18" charset="0"/>
                          </a:rPr>
                          <m:t>6</m:t>
                        </m:r>
                      </m:sub>
                    </m:sSub>
                  </m:oMath>
                </a14:m>
                <a:r>
                  <a:rPr lang="az-Latn-AZ" sz="2100" dirty="0">
                    <a:solidFill>
                      <a:schemeClr val="tx2">
                        <a:lumMod val="25000"/>
                      </a:schemeClr>
                    </a:solidFill>
                    <a:latin typeface="Cambria" panose="02040503050406030204" pitchFamily="18" charset="0"/>
                    <a:ea typeface="Cambria" panose="02040503050406030204" pitchFamily="18" charset="0"/>
                  </a:rPr>
                  <a:t>) + ... + f(</a:t>
                </a:r>
                <a14:m>
                  <m:oMath xmlns:m="http://schemas.openxmlformats.org/officeDocument/2006/math">
                    <m:sSub>
                      <m:sSubPr>
                        <m:ctrlPr>
                          <a:rPr lang="az-Latn-AZ" sz="2100" i="1">
                            <a:solidFill>
                              <a:schemeClr val="tx2">
                                <a:lumMod val="25000"/>
                              </a:schemeClr>
                            </a:solidFill>
                            <a:latin typeface="Cambria Math" panose="02040503050406030204" pitchFamily="18" charset="0"/>
                          </a:rPr>
                        </m:ctrlPr>
                      </m:sSubPr>
                      <m:e>
                        <m:r>
                          <a:rPr lang="az-Latn-AZ" sz="2100" i="1">
                            <a:solidFill>
                              <a:schemeClr val="tx2">
                                <a:lumMod val="25000"/>
                              </a:schemeClr>
                            </a:solidFill>
                            <a:latin typeface="Cambria Math" panose="02040503050406030204" pitchFamily="18" charset="0"/>
                          </a:rPr>
                          <m:t>𝑥</m:t>
                        </m:r>
                      </m:e>
                      <m:sub>
                        <m:r>
                          <a:rPr lang="az-Latn-AZ" sz="2100" b="0" i="1" smtClean="0">
                            <a:solidFill>
                              <a:schemeClr val="tx2">
                                <a:lumMod val="25000"/>
                              </a:schemeClr>
                            </a:solidFill>
                            <a:latin typeface="Cambria Math" panose="02040503050406030204" pitchFamily="18" charset="0"/>
                          </a:rPr>
                          <m:t>𝑛</m:t>
                        </m:r>
                      </m:sub>
                    </m:sSub>
                  </m:oMath>
                </a14:m>
                <a:r>
                  <a:rPr lang="az-Latn-AZ" sz="2100" dirty="0">
                    <a:solidFill>
                      <a:schemeClr val="tx2">
                        <a:lumMod val="25000"/>
                      </a:schemeClr>
                    </a:solidFill>
                    <a:latin typeface="Cambria" panose="02040503050406030204" pitchFamily="18" charset="0"/>
                    <a:ea typeface="Cambria" panose="02040503050406030204" pitchFamily="18" charset="0"/>
                  </a:rPr>
                  <a:t>)</a:t>
                </a:r>
                <a:endParaRPr lang="en-US" sz="2100" dirty="0">
                  <a:solidFill>
                    <a:schemeClr val="tx2">
                      <a:lumMod val="25000"/>
                    </a:schemeClr>
                  </a:solidFill>
                  <a:latin typeface="Cambria" panose="02040503050406030204" pitchFamily="18" charset="0"/>
                  <a:ea typeface="Cambria" panose="02040503050406030204" pitchFamily="18" charset="0"/>
                </a:endParaRPr>
              </a:p>
            </p:txBody>
          </p:sp>
        </mc:Choice>
        <mc:Fallback xmlns="">
          <p:sp>
            <p:nvSpPr>
              <p:cNvPr id="8" name="TextBox 7">
                <a:extLst>
                  <a:ext uri="{FF2B5EF4-FFF2-40B4-BE49-F238E27FC236}">
                    <a16:creationId xmlns:a16="http://schemas.microsoft.com/office/drawing/2014/main" id="{C7E07E3D-7DE7-8AD9-58AB-E8D72E5F3522}"/>
                  </a:ext>
                </a:extLst>
              </p:cNvPr>
              <p:cNvSpPr txBox="1">
                <a:spLocks noRot="1" noChangeAspect="1" noMove="1" noResize="1" noEditPoints="1" noAdjustHandles="1" noChangeArrowheads="1" noChangeShapeType="1" noTextEdit="1"/>
              </p:cNvSpPr>
              <p:nvPr/>
            </p:nvSpPr>
            <p:spPr>
              <a:xfrm>
                <a:off x="1255361" y="3122904"/>
                <a:ext cx="6199323" cy="738664"/>
              </a:xfrm>
              <a:prstGeom prst="rect">
                <a:avLst/>
              </a:prstGeom>
              <a:blipFill>
                <a:blip r:embed="rId4"/>
                <a:stretch>
                  <a:fillRect l="-1180" t="-4959" b="-15702"/>
                </a:stretch>
              </a:blipFill>
            </p:spPr>
            <p:txBody>
              <a:bodyPr/>
              <a:lstStyle/>
              <a:p>
                <a:r>
                  <a:rPr lang="en-US">
                    <a:noFill/>
                  </a:rPr>
                  <a:t> </a:t>
                </a:r>
              </a:p>
            </p:txBody>
          </p:sp>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CBB5F67-3429-067B-51F6-CA8DC84F1317}"/>
                  </a:ext>
                </a:extLst>
              </p:cNvPr>
              <p:cNvSpPr txBox="1"/>
              <p:nvPr/>
            </p:nvSpPr>
            <p:spPr>
              <a:xfrm>
                <a:off x="124458" y="992343"/>
                <a:ext cx="8895083" cy="3158813"/>
              </a:xfrm>
              <a:prstGeom prst="rect">
                <a:avLst/>
              </a:prstGeom>
              <a:noFill/>
            </p:spPr>
            <p:txBody>
              <a:bodyPr wrap="square" rtlCol="0">
                <a:spAutoFit/>
              </a:bodyPr>
              <a:lstStyle/>
              <a:p>
                <a:r>
                  <a:rPr lang="az-Latn-AZ" dirty="0">
                    <a:solidFill>
                      <a:srgbClr val="00B0F0"/>
                    </a:solidFill>
                    <a:latin typeface="Consolas" panose="020B0609020204030204" pitchFamily="49" charset="0"/>
                  </a:rPr>
                  <a:t>7) </a:t>
                </a:r>
                <a14:m>
                  <m:oMath xmlns:m="http://schemas.openxmlformats.org/officeDocument/2006/math">
                    <m:sSub>
                      <m:sSubPr>
                        <m:ctrlPr>
                          <a:rPr lang="az-Latn-AZ" sz="1600" i="1" smtClean="0">
                            <a:solidFill>
                              <a:srgbClr val="00B0F0"/>
                            </a:solidFill>
                            <a:latin typeface="Cambria Math" panose="02040503050406030204" pitchFamily="18" charset="0"/>
                          </a:rPr>
                        </m:ctrlPr>
                      </m:sSubPr>
                      <m:e>
                        <m:r>
                          <a:rPr lang="az-Latn-AZ" sz="1600" b="0" i="1" smtClean="0">
                            <a:solidFill>
                              <a:srgbClr val="00B0F0"/>
                            </a:solidFill>
                            <a:latin typeface="Cambria Math" panose="02040503050406030204" pitchFamily="18" charset="0"/>
                          </a:rPr>
                          <m:t>𝑥</m:t>
                        </m:r>
                      </m:e>
                      <m:sub>
                        <m:r>
                          <a:rPr lang="en-US" sz="1600" b="0" i="1" smtClean="0">
                            <a:solidFill>
                              <a:srgbClr val="00B0F0"/>
                            </a:solidFill>
                            <a:latin typeface="Cambria Math" panose="02040503050406030204" pitchFamily="18" charset="0"/>
                          </a:rPr>
                          <m:t>1</m:t>
                        </m:r>
                      </m:sub>
                    </m:sSub>
                    <m:r>
                      <a:rPr lang="en-US" sz="1600" b="0" i="0" smtClean="0">
                        <a:solidFill>
                          <a:srgbClr val="00B0F0"/>
                        </a:solidFill>
                        <a:latin typeface="Cambria Math" panose="02040503050406030204" pitchFamily="18" charset="0"/>
                      </a:rPr>
                      <m:t>,</m:t>
                    </m:r>
                    <m:sSub>
                      <m:sSubPr>
                        <m:ctrlPr>
                          <a:rPr lang="az-Latn-AZ" sz="1600" i="1" smtClean="0">
                            <a:solidFill>
                              <a:srgbClr val="00B0F0"/>
                            </a:solidFill>
                            <a:latin typeface="Cambria Math" panose="02040503050406030204" pitchFamily="18" charset="0"/>
                          </a:rPr>
                        </m:ctrlPr>
                      </m:sSubPr>
                      <m:e>
                        <m:r>
                          <a:rPr lang="az-Latn-AZ" sz="1600" i="1">
                            <a:solidFill>
                              <a:srgbClr val="00B0F0"/>
                            </a:solidFill>
                            <a:latin typeface="Cambria Math" panose="02040503050406030204" pitchFamily="18" charset="0"/>
                          </a:rPr>
                          <m:t>𝑥</m:t>
                        </m:r>
                      </m:e>
                      <m:sub>
                        <m:r>
                          <a:rPr lang="en-US" sz="1600" b="0" i="1" smtClean="0">
                            <a:solidFill>
                              <a:srgbClr val="00B0F0"/>
                            </a:solidFill>
                            <a:latin typeface="Cambria Math" panose="02040503050406030204" pitchFamily="18" charset="0"/>
                          </a:rPr>
                          <m:t>3</m:t>
                        </m:r>
                      </m:sub>
                    </m:sSub>
                    <m:r>
                      <a:rPr lang="en-US" sz="1600" b="0" i="1" smtClean="0">
                        <a:solidFill>
                          <a:srgbClr val="00B0F0"/>
                        </a:solidFill>
                        <a:latin typeface="Cambria Math" panose="02040503050406030204" pitchFamily="18" charset="0"/>
                      </a:rPr>
                      <m:t>,</m:t>
                    </m:r>
                    <m:sSub>
                      <m:sSubPr>
                        <m:ctrlPr>
                          <a:rPr lang="az-Latn-AZ" sz="1600" i="1">
                            <a:solidFill>
                              <a:srgbClr val="00B0F0"/>
                            </a:solidFill>
                            <a:latin typeface="Cambria Math" panose="02040503050406030204" pitchFamily="18" charset="0"/>
                          </a:rPr>
                        </m:ctrlPr>
                      </m:sSubPr>
                      <m:e>
                        <m:r>
                          <a:rPr lang="az-Latn-AZ" sz="1600" i="1">
                            <a:solidFill>
                              <a:srgbClr val="00B0F0"/>
                            </a:solidFill>
                            <a:latin typeface="Cambria Math" panose="02040503050406030204" pitchFamily="18" charset="0"/>
                          </a:rPr>
                          <m:t>𝑥</m:t>
                        </m:r>
                      </m:e>
                      <m:sub>
                        <m:r>
                          <a:rPr lang="en-US" sz="1600" b="0" i="1" smtClean="0">
                            <a:solidFill>
                              <a:srgbClr val="00B0F0"/>
                            </a:solidFill>
                            <a:latin typeface="Cambria Math" panose="02040503050406030204" pitchFamily="18" charset="0"/>
                          </a:rPr>
                          <m:t>5</m:t>
                        </m:r>
                      </m:sub>
                    </m:sSub>
                    <m:r>
                      <a:rPr lang="en-US" sz="1600" b="0" i="1" smtClean="0">
                        <a:solidFill>
                          <a:srgbClr val="00B0F0"/>
                        </a:solidFill>
                        <a:latin typeface="Cambria Math" panose="02040503050406030204" pitchFamily="18" charset="0"/>
                      </a:rPr>
                      <m:t>,…,</m:t>
                    </m:r>
                    <m:sSub>
                      <m:sSubPr>
                        <m:ctrlPr>
                          <a:rPr lang="az-Latn-AZ" sz="1600" i="1">
                            <a:solidFill>
                              <a:srgbClr val="00B0F0"/>
                            </a:solidFill>
                            <a:latin typeface="Cambria Math" panose="02040503050406030204" pitchFamily="18" charset="0"/>
                          </a:rPr>
                        </m:ctrlPr>
                      </m:sSubPr>
                      <m:e>
                        <m:r>
                          <a:rPr lang="az-Latn-AZ" sz="1600" i="1">
                            <a:solidFill>
                              <a:srgbClr val="00B0F0"/>
                            </a:solidFill>
                            <a:latin typeface="Cambria Math" panose="02040503050406030204" pitchFamily="18" charset="0"/>
                          </a:rPr>
                          <m:t>𝑥</m:t>
                        </m:r>
                      </m:e>
                      <m:sub>
                        <m:r>
                          <a:rPr lang="en-US" sz="1600" b="0" i="1" smtClean="0">
                            <a:solidFill>
                              <a:srgbClr val="00B0F0"/>
                            </a:solidFill>
                            <a:latin typeface="Cambria Math" panose="02040503050406030204" pitchFamily="18" charset="0"/>
                          </a:rPr>
                          <m:t>𝑛</m:t>
                        </m:r>
                        <m:r>
                          <a:rPr lang="en-US" sz="1600" b="0" i="1" smtClean="0">
                            <a:solidFill>
                              <a:srgbClr val="00B0F0"/>
                            </a:solidFill>
                            <a:latin typeface="Cambria Math" panose="02040503050406030204" pitchFamily="18" charset="0"/>
                          </a:rPr>
                          <m:t>−1</m:t>
                        </m:r>
                      </m:sub>
                    </m:sSub>
                  </m:oMath>
                </a14:m>
                <a:r>
                  <a:rPr lang="en-US" dirty="0">
                    <a:solidFill>
                      <a:srgbClr val="00B0F0"/>
                    </a:solidFill>
                    <a:latin typeface="Consolas" panose="020B0609020204030204" pitchFamily="49" charset="0"/>
                  </a:rPr>
                  <a:t> qiymetleri </a:t>
                </a:r>
                <a:r>
                  <a:rPr lang="en-US" dirty="0" err="1">
                    <a:solidFill>
                      <a:srgbClr val="00B0F0"/>
                    </a:solidFill>
                    <a:latin typeface="Consolas" panose="020B0609020204030204" pitchFamily="49" charset="0"/>
                  </a:rPr>
                  <a:t>istifade</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edilmesi</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ile</a:t>
                </a:r>
                <a:r>
                  <a:rPr lang="en-US" dirty="0">
                    <a:solidFill>
                      <a:srgbClr val="00B0F0"/>
                    </a:solidFill>
                    <a:latin typeface="Consolas" panose="020B0609020204030204" pitchFamily="49" charset="0"/>
                  </a:rPr>
                  <a:t> S1 </a:t>
                </a:r>
                <a:r>
                  <a:rPr lang="en-US" dirty="0" err="1">
                    <a:solidFill>
                      <a:srgbClr val="00B0F0"/>
                    </a:solidFill>
                    <a:latin typeface="Consolas" panose="020B0609020204030204" pitchFamily="49" charset="0"/>
                  </a:rPr>
                  <a:t>deyiseni</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qiymetinin</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hesablanmasi</a:t>
                </a:r>
                <a:r>
                  <a:rPr lang="en-US" dirty="0">
                    <a:solidFill>
                      <a:srgbClr val="00B0F0"/>
                    </a:solidFill>
                    <a:latin typeface="Consolas" panose="020B0609020204030204" pitchFamily="49" charset="0"/>
                  </a:rPr>
                  <a:t> (S1 = 0) </a:t>
                </a:r>
                <a:r>
                  <a:rPr lang="en-US" dirty="0" err="1">
                    <a:solidFill>
                      <a:srgbClr val="00B0F0"/>
                    </a:solidFill>
                    <a:latin typeface="Consolas" panose="020B0609020204030204" pitchFamily="49" charset="0"/>
                  </a:rPr>
                  <a:t>ucun</a:t>
                </a:r>
                <a:r>
                  <a:rPr lang="en-US" dirty="0">
                    <a:solidFill>
                      <a:srgbClr val="00B0F0"/>
                    </a:solidFill>
                    <a:latin typeface="Consolas" panose="020B0609020204030204" pitchFamily="49" charset="0"/>
                  </a:rPr>
                  <a:t> parallel </a:t>
                </a:r>
                <a:r>
                  <a:rPr lang="en-US" dirty="0" err="1">
                    <a:solidFill>
                      <a:srgbClr val="00B0F0"/>
                    </a:solidFill>
                    <a:latin typeface="Consolas" panose="020B0609020204030204" pitchFamily="49" charset="0"/>
                  </a:rPr>
                  <a:t>hisse</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yaradilir</a:t>
                </a:r>
                <a:r>
                  <a:rPr lang="en-US" dirty="0">
                    <a:solidFill>
                      <a:srgbClr val="00B0F0"/>
                    </a:solidFill>
                    <a:latin typeface="Consolas" panose="020B0609020204030204" pitchFamily="49" charset="0"/>
                  </a:rPr>
                  <a:t>: private(k) shared(x) reduction (+:S1)</a:t>
                </a:r>
              </a:p>
              <a:p>
                <a:r>
                  <a:rPr lang="en-US" dirty="0">
                    <a:solidFill>
                      <a:srgbClr val="00B0F0"/>
                    </a:solidFill>
                    <a:latin typeface="Consolas" panose="020B0609020204030204" pitchFamily="49" charset="0"/>
                  </a:rPr>
                  <a:t>    for k=1; k&lt;=n-1; k=k+2:</a:t>
                </a:r>
              </a:p>
              <a:p>
                <a:r>
                  <a:rPr lang="en-US" dirty="0">
                    <a:solidFill>
                      <a:srgbClr val="00B0F0"/>
                    </a:solidFill>
                    <a:latin typeface="Consolas" panose="020B0609020204030204" pitchFamily="49" charset="0"/>
                  </a:rPr>
                  <a:t>     S1 = S1 + f(x[k]);</a:t>
                </a:r>
              </a:p>
              <a:p>
                <a:endParaRPr lang="en-US" dirty="0">
                  <a:solidFill>
                    <a:srgbClr val="00B0F0"/>
                  </a:solidFill>
                  <a:latin typeface="Consolas" panose="020B0609020204030204" pitchFamily="49" charset="0"/>
                </a:endParaRPr>
              </a:p>
              <a:p>
                <a:r>
                  <a:rPr lang="en-US" dirty="0">
                    <a:solidFill>
                      <a:srgbClr val="00B0F0"/>
                    </a:solidFill>
                    <a:latin typeface="Consolas" panose="020B0609020204030204" pitchFamily="49" charset="0"/>
                  </a:rPr>
                  <a:t>8) </a:t>
                </a:r>
                <a14:m>
                  <m:oMath xmlns:m="http://schemas.openxmlformats.org/officeDocument/2006/math">
                    <m:sSub>
                      <m:sSubPr>
                        <m:ctrlPr>
                          <a:rPr lang="az-Latn-AZ" sz="1600" i="1" smtClean="0">
                            <a:solidFill>
                              <a:srgbClr val="00B0F0"/>
                            </a:solidFill>
                            <a:latin typeface="Cambria Math" panose="02040503050406030204" pitchFamily="18" charset="0"/>
                          </a:rPr>
                        </m:ctrlPr>
                      </m:sSubPr>
                      <m:e>
                        <m:r>
                          <a:rPr lang="az-Latn-AZ" sz="1600" b="0" i="1" smtClean="0">
                            <a:solidFill>
                              <a:srgbClr val="00B0F0"/>
                            </a:solidFill>
                            <a:latin typeface="Cambria Math" panose="02040503050406030204" pitchFamily="18" charset="0"/>
                          </a:rPr>
                          <m:t>𝑥</m:t>
                        </m:r>
                      </m:e>
                      <m:sub>
                        <m:r>
                          <a:rPr lang="en-US" sz="1600" b="0" i="1" smtClean="0">
                            <a:solidFill>
                              <a:srgbClr val="00B0F0"/>
                            </a:solidFill>
                            <a:latin typeface="Cambria Math" panose="02040503050406030204" pitchFamily="18" charset="0"/>
                          </a:rPr>
                          <m:t>2</m:t>
                        </m:r>
                      </m:sub>
                    </m:sSub>
                    <m:r>
                      <a:rPr lang="en-US" sz="1600" b="0" i="0" smtClean="0">
                        <a:solidFill>
                          <a:srgbClr val="00B0F0"/>
                        </a:solidFill>
                        <a:latin typeface="Cambria Math" panose="02040503050406030204" pitchFamily="18" charset="0"/>
                      </a:rPr>
                      <m:t>,</m:t>
                    </m:r>
                    <m:sSub>
                      <m:sSubPr>
                        <m:ctrlPr>
                          <a:rPr lang="az-Latn-AZ" sz="1600" i="1" smtClean="0">
                            <a:solidFill>
                              <a:srgbClr val="00B0F0"/>
                            </a:solidFill>
                            <a:latin typeface="Cambria Math" panose="02040503050406030204" pitchFamily="18" charset="0"/>
                          </a:rPr>
                        </m:ctrlPr>
                      </m:sSubPr>
                      <m:e>
                        <m:r>
                          <a:rPr lang="az-Latn-AZ" sz="1600" i="1">
                            <a:solidFill>
                              <a:srgbClr val="00B0F0"/>
                            </a:solidFill>
                            <a:latin typeface="Cambria Math" panose="02040503050406030204" pitchFamily="18" charset="0"/>
                          </a:rPr>
                          <m:t>𝑥</m:t>
                        </m:r>
                      </m:e>
                      <m:sub>
                        <m:r>
                          <a:rPr lang="en-US" sz="1600" b="0" i="1" smtClean="0">
                            <a:solidFill>
                              <a:srgbClr val="00B0F0"/>
                            </a:solidFill>
                            <a:latin typeface="Cambria Math" panose="02040503050406030204" pitchFamily="18" charset="0"/>
                          </a:rPr>
                          <m:t>4</m:t>
                        </m:r>
                      </m:sub>
                    </m:sSub>
                    <m:r>
                      <a:rPr lang="en-US" sz="1600" b="0" i="1" smtClean="0">
                        <a:solidFill>
                          <a:srgbClr val="00B0F0"/>
                        </a:solidFill>
                        <a:latin typeface="Cambria Math" panose="02040503050406030204" pitchFamily="18" charset="0"/>
                      </a:rPr>
                      <m:t>,</m:t>
                    </m:r>
                    <m:sSub>
                      <m:sSubPr>
                        <m:ctrlPr>
                          <a:rPr lang="az-Latn-AZ" sz="1600" i="1">
                            <a:solidFill>
                              <a:srgbClr val="00B0F0"/>
                            </a:solidFill>
                            <a:latin typeface="Cambria Math" panose="02040503050406030204" pitchFamily="18" charset="0"/>
                          </a:rPr>
                        </m:ctrlPr>
                      </m:sSubPr>
                      <m:e>
                        <m:r>
                          <a:rPr lang="az-Latn-AZ" sz="1600" i="1">
                            <a:solidFill>
                              <a:srgbClr val="00B0F0"/>
                            </a:solidFill>
                            <a:latin typeface="Cambria Math" panose="02040503050406030204" pitchFamily="18" charset="0"/>
                          </a:rPr>
                          <m:t>𝑥</m:t>
                        </m:r>
                      </m:e>
                      <m:sub>
                        <m:r>
                          <a:rPr lang="en-US" sz="1600" b="0" i="1" smtClean="0">
                            <a:solidFill>
                              <a:srgbClr val="00B0F0"/>
                            </a:solidFill>
                            <a:latin typeface="Cambria Math" panose="02040503050406030204" pitchFamily="18" charset="0"/>
                          </a:rPr>
                          <m:t>6</m:t>
                        </m:r>
                      </m:sub>
                    </m:sSub>
                    <m:r>
                      <a:rPr lang="en-US" sz="1600" b="0" i="1" smtClean="0">
                        <a:solidFill>
                          <a:srgbClr val="00B0F0"/>
                        </a:solidFill>
                        <a:latin typeface="Cambria Math" panose="02040503050406030204" pitchFamily="18" charset="0"/>
                      </a:rPr>
                      <m:t>,…,</m:t>
                    </m:r>
                    <m:sSub>
                      <m:sSubPr>
                        <m:ctrlPr>
                          <a:rPr lang="az-Latn-AZ" sz="1600" i="1">
                            <a:solidFill>
                              <a:srgbClr val="00B0F0"/>
                            </a:solidFill>
                            <a:latin typeface="Cambria Math" panose="02040503050406030204" pitchFamily="18" charset="0"/>
                          </a:rPr>
                        </m:ctrlPr>
                      </m:sSubPr>
                      <m:e>
                        <m:r>
                          <a:rPr lang="az-Latn-AZ" sz="1600" i="1">
                            <a:solidFill>
                              <a:srgbClr val="00B0F0"/>
                            </a:solidFill>
                            <a:latin typeface="Cambria Math" panose="02040503050406030204" pitchFamily="18" charset="0"/>
                          </a:rPr>
                          <m:t>𝑥</m:t>
                        </m:r>
                      </m:e>
                      <m:sub>
                        <m:r>
                          <a:rPr lang="en-US" sz="1600" b="0" i="1" smtClean="0">
                            <a:solidFill>
                              <a:srgbClr val="00B0F0"/>
                            </a:solidFill>
                            <a:latin typeface="Cambria Math" panose="02040503050406030204" pitchFamily="18" charset="0"/>
                          </a:rPr>
                          <m:t>𝑛</m:t>
                        </m:r>
                      </m:sub>
                    </m:sSub>
                  </m:oMath>
                </a14:m>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qiymetlerinin</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istifade</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edilmesi</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ile</a:t>
                </a:r>
                <a:r>
                  <a:rPr lang="en-US" dirty="0">
                    <a:solidFill>
                      <a:srgbClr val="00B0F0"/>
                    </a:solidFill>
                    <a:latin typeface="Consolas" panose="020B0609020204030204" pitchFamily="49" charset="0"/>
                  </a:rPr>
                  <a:t> S2 </a:t>
                </a:r>
                <a:r>
                  <a:rPr lang="en-US" dirty="0" err="1">
                    <a:solidFill>
                      <a:srgbClr val="00B0F0"/>
                    </a:solidFill>
                    <a:latin typeface="Consolas" panose="020B0609020204030204" pitchFamily="49" charset="0"/>
                  </a:rPr>
                  <a:t>deyiseni</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qiymetinin</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hesablanmasi</a:t>
                </a:r>
                <a:r>
                  <a:rPr lang="en-US" dirty="0">
                    <a:solidFill>
                      <a:srgbClr val="00B0F0"/>
                    </a:solidFill>
                    <a:latin typeface="Consolas" panose="020B0609020204030204" pitchFamily="49" charset="0"/>
                  </a:rPr>
                  <a:t> (S2 = 0) </a:t>
                </a:r>
                <a:r>
                  <a:rPr lang="en-US" dirty="0" err="1">
                    <a:solidFill>
                      <a:srgbClr val="00B0F0"/>
                    </a:solidFill>
                    <a:latin typeface="Consolas" panose="020B0609020204030204" pitchFamily="49" charset="0"/>
                  </a:rPr>
                  <a:t>ucun</a:t>
                </a:r>
                <a:r>
                  <a:rPr lang="en-US" dirty="0">
                    <a:solidFill>
                      <a:srgbClr val="00B0F0"/>
                    </a:solidFill>
                    <a:latin typeface="Consolas" panose="020B0609020204030204" pitchFamily="49" charset="0"/>
                  </a:rPr>
                  <a:t> parallel </a:t>
                </a:r>
                <a:r>
                  <a:rPr lang="en-US" dirty="0" err="1">
                    <a:solidFill>
                      <a:srgbClr val="00B0F0"/>
                    </a:solidFill>
                    <a:latin typeface="Consolas" panose="020B0609020204030204" pitchFamily="49" charset="0"/>
                  </a:rPr>
                  <a:t>hisse</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yaradilir</a:t>
                </a:r>
                <a:r>
                  <a:rPr lang="en-US" dirty="0">
                    <a:solidFill>
                      <a:srgbClr val="00B0F0"/>
                    </a:solidFill>
                    <a:latin typeface="Consolas" panose="020B0609020204030204" pitchFamily="49" charset="0"/>
                  </a:rPr>
                  <a:t>: private(k) shared(x) reduction (+:S2)</a:t>
                </a:r>
              </a:p>
              <a:p>
                <a:r>
                  <a:rPr lang="en-US" dirty="0">
                    <a:solidFill>
                      <a:srgbClr val="00B0F0"/>
                    </a:solidFill>
                    <a:latin typeface="Consolas" panose="020B0609020204030204" pitchFamily="49" charset="0"/>
                  </a:rPr>
                  <a:t>    for k=2; k&lt;=n; k=k+2:</a:t>
                </a:r>
              </a:p>
              <a:p>
                <a:r>
                  <a:rPr lang="en-US" dirty="0">
                    <a:solidFill>
                      <a:srgbClr val="00B0F0"/>
                    </a:solidFill>
                    <a:latin typeface="Consolas" panose="020B0609020204030204" pitchFamily="49" charset="0"/>
                  </a:rPr>
                  <a:t>     S2 = S2 + f(x[k]);</a:t>
                </a:r>
              </a:p>
              <a:p>
                <a:endParaRPr lang="en-US" dirty="0">
                  <a:solidFill>
                    <a:srgbClr val="00B0F0"/>
                  </a:solidFill>
                  <a:latin typeface="Consolas" panose="020B0609020204030204" pitchFamily="49" charset="0"/>
                </a:endParaRPr>
              </a:p>
              <a:p>
                <a:r>
                  <a:rPr lang="en-US" dirty="0">
                    <a:solidFill>
                      <a:srgbClr val="00B0F0"/>
                    </a:solidFill>
                    <a:latin typeface="Consolas" panose="020B0609020204030204" pitchFamily="49" charset="0"/>
                  </a:rPr>
                  <a:t>9) </a:t>
                </a:r>
                <a:r>
                  <a:rPr lang="pt-BR" b="0" dirty="0">
                    <a:solidFill>
                      <a:srgbClr val="00B0F0"/>
                    </a:solidFill>
                    <a:effectLst/>
                    <a:latin typeface="Consolas" panose="020B0609020204030204" pitchFamily="49" charset="0"/>
                  </a:rPr>
                  <a:t>I = (h/3)*(</a:t>
                </a:r>
                <a:r>
                  <a:rPr lang="pt-BR" dirty="0">
                    <a:solidFill>
                      <a:srgbClr val="00B0F0"/>
                    </a:solidFill>
                    <a:latin typeface="Consolas" panose="020B0609020204030204" pitchFamily="49" charset="0"/>
                  </a:rPr>
                  <a:t>f</a:t>
                </a:r>
                <a:r>
                  <a:rPr lang="pt-BR" b="0" dirty="0">
                    <a:solidFill>
                      <a:srgbClr val="00B0F0"/>
                    </a:solidFill>
                    <a:effectLst/>
                    <a:latin typeface="Consolas" panose="020B0609020204030204" pitchFamily="49" charset="0"/>
                  </a:rPr>
                  <a:t>(X[0]) + </a:t>
                </a:r>
                <a:r>
                  <a:rPr lang="pt-BR" dirty="0">
                    <a:solidFill>
                      <a:srgbClr val="00B0F0"/>
                    </a:solidFill>
                    <a:latin typeface="Consolas" panose="020B0609020204030204" pitchFamily="49" charset="0"/>
                  </a:rPr>
                  <a:t>f</a:t>
                </a:r>
                <a:r>
                  <a:rPr lang="pt-BR" b="0" dirty="0">
                    <a:solidFill>
                      <a:srgbClr val="00B0F0"/>
                    </a:solidFill>
                    <a:effectLst/>
                    <a:latin typeface="Consolas" panose="020B0609020204030204" pitchFamily="49" charset="0"/>
                  </a:rPr>
                  <a:t>(X[n]) + 4*S1 + 2*S2) tenliyi vasitesile S1,S2 tetbiq edilmekle, inteqralin hesablanmasi</a:t>
                </a:r>
              </a:p>
              <a:p>
                <a:endParaRPr lang="pt-BR" dirty="0">
                  <a:solidFill>
                    <a:srgbClr val="00B0F0"/>
                  </a:solidFill>
                  <a:latin typeface="Consolas" panose="020B0609020204030204" pitchFamily="49" charset="0"/>
                </a:endParaRPr>
              </a:p>
              <a:p>
                <a:r>
                  <a:rPr lang="pt-BR" b="0" dirty="0">
                    <a:solidFill>
                      <a:srgbClr val="00B0F0"/>
                    </a:solidFill>
                    <a:effectLst/>
                    <a:latin typeface="Consolas" panose="020B0609020204030204" pitchFamily="49" charset="0"/>
                  </a:rPr>
                  <a:t>10) Neticenin cap olunmasi</a:t>
                </a:r>
              </a:p>
            </p:txBody>
          </p:sp>
        </mc:Choice>
        <mc:Fallback xmlns="">
          <p:sp>
            <p:nvSpPr>
              <p:cNvPr id="5" name="TextBox 4">
                <a:extLst>
                  <a:ext uri="{FF2B5EF4-FFF2-40B4-BE49-F238E27FC236}">
                    <a16:creationId xmlns:a16="http://schemas.microsoft.com/office/drawing/2014/main" id="{ACBB5F67-3429-067B-51F6-CA8DC84F1317}"/>
                  </a:ext>
                </a:extLst>
              </p:cNvPr>
              <p:cNvSpPr txBox="1">
                <a:spLocks noRot="1" noChangeAspect="1" noMove="1" noResize="1" noEditPoints="1" noAdjustHandles="1" noChangeArrowheads="1" noChangeShapeType="1" noTextEdit="1"/>
              </p:cNvSpPr>
              <p:nvPr/>
            </p:nvSpPr>
            <p:spPr>
              <a:xfrm>
                <a:off x="124458" y="992343"/>
                <a:ext cx="8895083" cy="3158813"/>
              </a:xfrm>
              <a:prstGeom prst="rect">
                <a:avLst/>
              </a:prstGeom>
              <a:blipFill>
                <a:blip r:embed="rId3"/>
                <a:stretch>
                  <a:fillRect l="-205" b="-965"/>
                </a:stretch>
              </a:blipFill>
            </p:spPr>
            <p:txBody>
              <a:bodyPr/>
              <a:lstStyle/>
              <a:p>
                <a:r>
                  <a:rPr lang="en-US">
                    <a:noFill/>
                  </a:rPr>
                  <a:t> </a:t>
                </a:r>
              </a:p>
            </p:txBody>
          </p:sp>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1642"/>
        </a:solidFill>
        <a:effectLst/>
      </p:bgPr>
    </p:bg>
    <p:spTree>
      <p:nvGrpSpPr>
        <p:cNvPr id="1" name="Shape 1292"/>
        <p:cNvGrpSpPr/>
        <p:nvPr/>
      </p:nvGrpSpPr>
      <p:grpSpPr>
        <a:xfrm>
          <a:off x="0" y="0"/>
          <a:ext cx="0" cy="0"/>
          <a:chOff x="0" y="0"/>
          <a:chExt cx="0" cy="0"/>
        </a:xfrm>
      </p:grpSpPr>
      <p:sp>
        <p:nvSpPr>
          <p:cNvPr id="2" name="TextBox 1">
            <a:extLst>
              <a:ext uri="{FF2B5EF4-FFF2-40B4-BE49-F238E27FC236}">
                <a16:creationId xmlns:a16="http://schemas.microsoft.com/office/drawing/2014/main" id="{ABFAE775-FFE1-45E8-4D1E-B7322F355A67}"/>
              </a:ext>
            </a:extLst>
          </p:cNvPr>
          <p:cNvSpPr txBox="1"/>
          <p:nvPr/>
        </p:nvSpPr>
        <p:spPr>
          <a:xfrm>
            <a:off x="720671" y="2310140"/>
            <a:ext cx="7702658" cy="523220"/>
          </a:xfrm>
          <a:prstGeom prst="rect">
            <a:avLst/>
          </a:prstGeom>
          <a:noFill/>
        </p:spPr>
        <p:txBody>
          <a:bodyPr wrap="square" rtlCol="0">
            <a:spAutoFit/>
          </a:bodyPr>
          <a:lstStyle/>
          <a:p>
            <a:r>
              <a:rPr lang="az-Latn-AZ" sz="2800" dirty="0" err="1">
                <a:solidFill>
                  <a:schemeClr val="bg1"/>
                </a:solidFill>
                <a:latin typeface="Consolas" panose="020B0609020204030204" pitchFamily="49" charset="0"/>
              </a:rPr>
              <a:t>Simpson</a:t>
            </a:r>
            <a:r>
              <a:rPr lang="az-Latn-AZ" sz="2800" dirty="0">
                <a:solidFill>
                  <a:schemeClr val="bg1"/>
                </a:solidFill>
                <a:latin typeface="Consolas" panose="020B0609020204030204" pitchFamily="49" charset="0"/>
              </a:rPr>
              <a:t> üsulu üçün</a:t>
            </a:r>
            <a:r>
              <a:rPr lang="en-US" sz="2800" dirty="0">
                <a:solidFill>
                  <a:schemeClr val="bg1"/>
                </a:solidFill>
                <a:latin typeface="Consolas" panose="020B0609020204030204" pitchFamily="49" charset="0"/>
              </a:rPr>
              <a:t> </a:t>
            </a:r>
            <a:r>
              <a:rPr lang="en-US" sz="2800" dirty="0" err="1">
                <a:solidFill>
                  <a:schemeClr val="bg1"/>
                </a:solidFill>
                <a:latin typeface="Consolas" panose="020B0609020204030204" pitchFamily="49" charset="0"/>
              </a:rPr>
              <a:t>paralel</a:t>
            </a:r>
            <a:r>
              <a:rPr lang="az-Latn-AZ" sz="2800" dirty="0">
                <a:solidFill>
                  <a:schemeClr val="bg1"/>
                </a:solidFill>
                <a:latin typeface="Consolas" panose="020B0609020204030204" pitchFamily="49" charset="0"/>
              </a:rPr>
              <a:t> </a:t>
            </a:r>
            <a:r>
              <a:rPr lang="az-Latn-AZ" sz="2800" dirty="0" err="1">
                <a:solidFill>
                  <a:schemeClr val="bg1"/>
                </a:solidFill>
                <a:latin typeface="Consolas" panose="020B0609020204030204" pitchFamily="49" charset="0"/>
              </a:rPr>
              <a:t>program</a:t>
            </a:r>
            <a:r>
              <a:rPr lang="en-US" sz="2800" dirty="0">
                <a:solidFill>
                  <a:schemeClr val="bg1"/>
                </a:solidFill>
                <a:latin typeface="Consolas" panose="020B0609020204030204" pitchFamily="49" charset="0"/>
              </a:rPr>
              <a:t>lar</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Shape 1065"/>
        <p:cNvGrpSpPr/>
        <p:nvPr/>
      </p:nvGrpSpPr>
      <p:grpSpPr>
        <a:xfrm>
          <a:off x="0" y="0"/>
          <a:ext cx="0" cy="0"/>
          <a:chOff x="0" y="0"/>
          <a:chExt cx="0" cy="0"/>
        </a:xfrm>
      </p:grpSpPr>
      <p:pic>
        <p:nvPicPr>
          <p:cNvPr id="7" name="Picture 6">
            <a:extLst>
              <a:ext uri="{FF2B5EF4-FFF2-40B4-BE49-F238E27FC236}">
                <a16:creationId xmlns:a16="http://schemas.microsoft.com/office/drawing/2014/main" id="{AA6A809E-2122-BF9D-2A70-1DB0328E93C7}"/>
              </a:ext>
            </a:extLst>
          </p:cNvPr>
          <p:cNvPicPr>
            <a:picLocks noChangeAspect="1"/>
          </p:cNvPicPr>
          <p:nvPr/>
        </p:nvPicPr>
        <p:blipFill>
          <a:blip r:embed="rId3"/>
          <a:stretch>
            <a:fillRect/>
          </a:stretch>
        </p:blipFill>
        <p:spPr>
          <a:xfrm>
            <a:off x="0" y="0"/>
            <a:ext cx="7292265" cy="5143500"/>
          </a:xfrm>
          <a:prstGeom prst="rect">
            <a:avLst/>
          </a:prstGeom>
        </p:spPr>
      </p:pic>
      <p:sp>
        <p:nvSpPr>
          <p:cNvPr id="1066" name="Google Shape;1066;p38"/>
          <p:cNvSpPr txBox="1">
            <a:spLocks noGrp="1"/>
          </p:cNvSpPr>
          <p:nvPr>
            <p:ph type="ctrTitle"/>
          </p:nvPr>
        </p:nvSpPr>
        <p:spPr>
          <a:xfrm>
            <a:off x="7030215" y="0"/>
            <a:ext cx="2113785"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az-Latn-AZ" b="1" dirty="0" err="1">
                <a:solidFill>
                  <a:srgbClr val="FFFFFF"/>
                </a:solidFill>
                <a:latin typeface="Consolas" panose="020B0609020204030204" pitchFamily="49" charset="0"/>
              </a:rPr>
              <a:t>Method</a:t>
            </a:r>
            <a:r>
              <a:rPr lang="az-Latn-AZ" b="1" dirty="0">
                <a:solidFill>
                  <a:srgbClr val="FFFFFF"/>
                </a:solidFill>
                <a:latin typeface="Consolas" panose="020B0609020204030204" pitchFamily="49" charset="0"/>
              </a:rPr>
              <a:t> -1</a:t>
            </a:r>
            <a:endParaRPr b="1" dirty="0">
              <a:solidFill>
                <a:srgbClr val="FFFFFF"/>
              </a:solidFill>
              <a:latin typeface="Consolas" panose="020B0609020204030204" pitchFamily="49"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Shape 1107"/>
        <p:cNvGrpSpPr/>
        <p:nvPr/>
      </p:nvGrpSpPr>
      <p:grpSpPr>
        <a:xfrm>
          <a:off x="0" y="0"/>
          <a:ext cx="0" cy="0"/>
          <a:chOff x="0" y="0"/>
          <a:chExt cx="0" cy="0"/>
        </a:xfrm>
      </p:grpSpPr>
      <p:pic>
        <p:nvPicPr>
          <p:cNvPr id="9" name="Picture 8">
            <a:extLst>
              <a:ext uri="{FF2B5EF4-FFF2-40B4-BE49-F238E27FC236}">
                <a16:creationId xmlns:a16="http://schemas.microsoft.com/office/drawing/2014/main" id="{EACE5756-6C3F-2151-4728-414C8259CDFE}"/>
              </a:ext>
            </a:extLst>
          </p:cNvPr>
          <p:cNvPicPr>
            <a:picLocks noChangeAspect="1"/>
          </p:cNvPicPr>
          <p:nvPr/>
        </p:nvPicPr>
        <p:blipFill>
          <a:blip r:embed="rId3"/>
          <a:stretch>
            <a:fillRect/>
          </a:stretch>
        </p:blipFill>
        <p:spPr>
          <a:xfrm>
            <a:off x="0" y="0"/>
            <a:ext cx="9129551" cy="3726503"/>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Shape 1299"/>
        <p:cNvGrpSpPr/>
        <p:nvPr/>
      </p:nvGrpSpPr>
      <p:grpSpPr>
        <a:xfrm>
          <a:off x="0" y="0"/>
          <a:ext cx="0" cy="0"/>
          <a:chOff x="0" y="0"/>
          <a:chExt cx="0" cy="0"/>
        </a:xfrm>
      </p:grpSpPr>
      <p:pic>
        <p:nvPicPr>
          <p:cNvPr id="2" name="Picture 1">
            <a:extLst>
              <a:ext uri="{FF2B5EF4-FFF2-40B4-BE49-F238E27FC236}">
                <a16:creationId xmlns:a16="http://schemas.microsoft.com/office/drawing/2014/main" id="{8E86B4F5-7CC2-45E0-6DF7-4E03D8F86994}"/>
              </a:ext>
            </a:extLst>
          </p:cNvPr>
          <p:cNvPicPr>
            <a:picLocks noChangeAspect="1"/>
          </p:cNvPicPr>
          <p:nvPr/>
        </p:nvPicPr>
        <p:blipFill>
          <a:blip r:embed="rId3"/>
          <a:stretch>
            <a:fillRect/>
          </a:stretch>
        </p:blipFill>
        <p:spPr>
          <a:xfrm>
            <a:off x="0" y="0"/>
            <a:ext cx="6424183" cy="5143500"/>
          </a:xfrm>
          <a:prstGeom prst="rect">
            <a:avLst/>
          </a:prstGeom>
          <a:solidFill>
            <a:srgbClr val="1E1E1E"/>
          </a:solid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50" name="Rectangle 49">
            <a:extLst>
              <a:ext uri="{FF2B5EF4-FFF2-40B4-BE49-F238E27FC236}">
                <a16:creationId xmlns:a16="http://schemas.microsoft.com/office/drawing/2014/main" id="{89553E27-8E55-D825-9FC2-9CB9D3855362}"/>
              </a:ext>
            </a:extLst>
          </p:cNvPr>
          <p:cNvSpPr/>
          <p:nvPr/>
        </p:nvSpPr>
        <p:spPr>
          <a:xfrm>
            <a:off x="0" y="0"/>
            <a:ext cx="9144000" cy="5143500"/>
          </a:xfrm>
          <a:prstGeom prst="rect">
            <a:avLst/>
          </a:prstGeom>
          <a:solidFill>
            <a:srgbClr val="0316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PLAN</a:t>
            </a:r>
            <a:endParaRPr dirty="0"/>
          </a:p>
        </p:txBody>
      </p:sp>
      <p:cxnSp>
        <p:nvCxnSpPr>
          <p:cNvPr id="257" name="Google Shape;257;p23"/>
          <p:cNvCxnSpPr/>
          <p:nvPr/>
        </p:nvCxnSpPr>
        <p:spPr>
          <a:xfrm>
            <a:off x="311700" y="1245943"/>
            <a:ext cx="8520600" cy="0"/>
          </a:xfrm>
          <a:prstGeom prst="straightConnector1">
            <a:avLst/>
          </a:prstGeom>
          <a:noFill/>
          <a:ln w="9525" cap="flat" cmpd="sng">
            <a:solidFill>
              <a:srgbClr val="48FFD5"/>
            </a:solidFill>
            <a:prstDash val="solid"/>
            <a:round/>
            <a:headEnd type="none" w="med" len="med"/>
            <a:tailEnd type="none" w="med" len="med"/>
          </a:ln>
        </p:spPr>
      </p:cxnSp>
      <p:pic>
        <p:nvPicPr>
          <p:cNvPr id="49" name="Picture 48" descr="A screenshot of a computer screen&#10;&#10;Description automatically generated with low confidence">
            <a:extLst>
              <a:ext uri="{FF2B5EF4-FFF2-40B4-BE49-F238E27FC236}">
                <a16:creationId xmlns:a16="http://schemas.microsoft.com/office/drawing/2014/main" id="{4B92DBC2-8C9C-93D1-21C6-2D0061888D69}"/>
              </a:ext>
            </a:extLst>
          </p:cNvPr>
          <p:cNvPicPr>
            <a:picLocks noChangeAspect="1"/>
          </p:cNvPicPr>
          <p:nvPr/>
        </p:nvPicPr>
        <p:blipFill>
          <a:blip r:embed="rId3"/>
          <a:stretch>
            <a:fillRect/>
          </a:stretch>
        </p:blipFill>
        <p:spPr>
          <a:xfrm>
            <a:off x="247275" y="1576614"/>
            <a:ext cx="8649450" cy="2263336"/>
          </a:xfrm>
          <a:prstGeom prst="rect">
            <a:avLst/>
          </a:prstGeom>
        </p:spPr>
      </p:pic>
      <p:sp>
        <p:nvSpPr>
          <p:cNvPr id="51" name="Google Shape;1890;p29">
            <a:extLst>
              <a:ext uri="{FF2B5EF4-FFF2-40B4-BE49-F238E27FC236}">
                <a16:creationId xmlns:a16="http://schemas.microsoft.com/office/drawing/2014/main" id="{3DF3485C-9BEF-8B2A-6B23-4A604CDE6209}"/>
              </a:ext>
            </a:extLst>
          </p:cNvPr>
          <p:cNvSpPr txBox="1">
            <a:spLocks/>
          </p:cNvSpPr>
          <p:nvPr/>
        </p:nvSpPr>
        <p:spPr>
          <a:xfrm>
            <a:off x="6969090" y="2986867"/>
            <a:ext cx="1726369" cy="6453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1pPr>
            <a:lvl2pPr marR="0" lvl="1"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2pPr>
            <a:lvl3pPr marR="0" lvl="2"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3pPr>
            <a:lvl4pPr marR="0" lvl="3"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4pPr>
            <a:lvl5pPr marR="0" lvl="4"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5pPr>
            <a:lvl6pPr marR="0" lvl="5"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6pPr>
            <a:lvl7pPr marR="0" lvl="6"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7pPr>
            <a:lvl8pPr marR="0" lvl="7"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8pPr>
            <a:lvl9pPr marR="0" lvl="8"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9pPr>
          </a:lstStyle>
          <a:p>
            <a:r>
              <a:rPr lang="az-Latn-AZ" dirty="0" err="1"/>
              <a:t>Programın</a:t>
            </a:r>
            <a:r>
              <a:rPr lang="az-Latn-AZ" dirty="0"/>
              <a:t> </a:t>
            </a:r>
          </a:p>
        </p:txBody>
      </p:sp>
      <p:sp>
        <p:nvSpPr>
          <p:cNvPr id="53" name="Google Shape;1892;p29">
            <a:extLst>
              <a:ext uri="{FF2B5EF4-FFF2-40B4-BE49-F238E27FC236}">
                <a16:creationId xmlns:a16="http://schemas.microsoft.com/office/drawing/2014/main" id="{41FC10FC-0817-7F3C-4A5F-D98671B71B4D}"/>
              </a:ext>
            </a:extLst>
          </p:cNvPr>
          <p:cNvSpPr txBox="1">
            <a:spLocks/>
          </p:cNvSpPr>
          <p:nvPr/>
        </p:nvSpPr>
        <p:spPr>
          <a:xfrm>
            <a:off x="3946435" y="3000786"/>
            <a:ext cx="2097205" cy="103964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9pPr>
          </a:lstStyle>
          <a:p>
            <a:pPr marL="0" indent="0"/>
            <a:r>
              <a:rPr lang="az-Latn-AZ" sz="2400" dirty="0">
                <a:latin typeface="Roboto Black" panose="02000000000000000000" pitchFamily="2" charset="0"/>
                <a:ea typeface="Roboto Black" panose="02000000000000000000" pitchFamily="2" charset="0"/>
                <a:cs typeface="Roboto Black" panose="02000000000000000000" pitchFamily="2" charset="0"/>
              </a:rPr>
              <a:t>Paralel Alqoritmin</a:t>
            </a:r>
            <a:br>
              <a:rPr lang="az-Latn-AZ" sz="2400" dirty="0">
                <a:latin typeface="Roboto Black" panose="02000000000000000000" pitchFamily="2" charset="0"/>
                <a:ea typeface="Roboto Black" panose="02000000000000000000" pitchFamily="2" charset="0"/>
                <a:cs typeface="Roboto Black" panose="02000000000000000000" pitchFamily="2" charset="0"/>
              </a:rPr>
            </a:br>
            <a:r>
              <a:rPr lang="az-Latn-AZ" sz="2400" dirty="0">
                <a:latin typeface="Roboto Black" panose="02000000000000000000" pitchFamily="2" charset="0"/>
                <a:ea typeface="Roboto Black" panose="02000000000000000000" pitchFamily="2" charset="0"/>
                <a:cs typeface="Roboto Black" panose="02000000000000000000" pitchFamily="2" charset="0"/>
              </a:rPr>
              <a:t>Qurulması</a:t>
            </a:r>
          </a:p>
        </p:txBody>
      </p:sp>
      <p:sp>
        <p:nvSpPr>
          <p:cNvPr id="54" name="Google Shape;1893;p29">
            <a:extLst>
              <a:ext uri="{FF2B5EF4-FFF2-40B4-BE49-F238E27FC236}">
                <a16:creationId xmlns:a16="http://schemas.microsoft.com/office/drawing/2014/main" id="{4CD9EC08-C07F-05C5-18D0-46FB423E172A}"/>
              </a:ext>
            </a:extLst>
          </p:cNvPr>
          <p:cNvSpPr txBox="1">
            <a:spLocks/>
          </p:cNvSpPr>
          <p:nvPr/>
        </p:nvSpPr>
        <p:spPr>
          <a:xfrm>
            <a:off x="7177833" y="2033675"/>
            <a:ext cx="584700" cy="5853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2pPr>
            <a:lvl3pPr marR="0" lvl="2"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3pPr>
            <a:lvl4pPr marR="0" lvl="3"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4pPr>
            <a:lvl5pPr marR="0" lvl="4"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5pPr>
            <a:lvl6pPr marR="0" lvl="5"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6pPr>
            <a:lvl7pPr marR="0" lvl="6"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7pPr>
            <a:lvl8pPr marR="0" lvl="7"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8pPr>
            <a:lvl9pPr marR="0" lvl="8"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9pPr>
          </a:lstStyle>
          <a:p>
            <a:pPr algn="ctr"/>
            <a:r>
              <a:rPr lang="en" dirty="0"/>
              <a:t>03</a:t>
            </a:r>
          </a:p>
        </p:txBody>
      </p:sp>
      <p:sp>
        <p:nvSpPr>
          <p:cNvPr id="55" name="Google Shape;1895;p29">
            <a:extLst>
              <a:ext uri="{FF2B5EF4-FFF2-40B4-BE49-F238E27FC236}">
                <a16:creationId xmlns:a16="http://schemas.microsoft.com/office/drawing/2014/main" id="{7B277878-A077-DBC4-802D-3CBC18711FF2}"/>
              </a:ext>
            </a:extLst>
          </p:cNvPr>
          <p:cNvSpPr txBox="1">
            <a:spLocks noGrp="1"/>
          </p:cNvSpPr>
          <p:nvPr>
            <p:ph type="title" idx="2"/>
          </p:nvPr>
        </p:nvSpPr>
        <p:spPr>
          <a:xfrm>
            <a:off x="802144" y="3194650"/>
            <a:ext cx="1466700" cy="645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Simpson </a:t>
            </a:r>
            <a:r>
              <a:rPr lang="az-Latn-AZ" dirty="0"/>
              <a:t>Üsulu</a:t>
            </a:r>
            <a:endParaRPr dirty="0"/>
          </a:p>
        </p:txBody>
      </p:sp>
      <p:sp>
        <p:nvSpPr>
          <p:cNvPr id="57" name="TextBox 56">
            <a:extLst>
              <a:ext uri="{FF2B5EF4-FFF2-40B4-BE49-F238E27FC236}">
                <a16:creationId xmlns:a16="http://schemas.microsoft.com/office/drawing/2014/main" id="{3316212B-2000-6B92-0F10-EE277E8B7EC2}"/>
              </a:ext>
            </a:extLst>
          </p:cNvPr>
          <p:cNvSpPr txBox="1"/>
          <p:nvPr/>
        </p:nvSpPr>
        <p:spPr>
          <a:xfrm>
            <a:off x="6906386" y="3371509"/>
            <a:ext cx="1127594" cy="584775"/>
          </a:xfrm>
          <a:prstGeom prst="rect">
            <a:avLst/>
          </a:prstGeom>
          <a:noFill/>
        </p:spPr>
        <p:txBody>
          <a:bodyPr wrap="square">
            <a:spAutoFit/>
          </a:bodyPr>
          <a:lstStyle/>
          <a:p>
            <a:r>
              <a:rPr lang="az-Latn-AZ" sz="2400" b="1" dirty="0">
                <a:solidFill>
                  <a:schemeClr val="accent1"/>
                </a:solidFill>
                <a:latin typeface="Bebas Neue" panose="020B0606020202050201" pitchFamily="34" charset="0"/>
              </a:rPr>
              <a:t>t</a:t>
            </a:r>
            <a:r>
              <a:rPr lang="az-Latn-AZ" sz="3200" b="1" dirty="0">
                <a:solidFill>
                  <a:schemeClr val="accent1"/>
                </a:solidFill>
                <a:latin typeface="Bebas Neue" panose="020B0606020202050201" pitchFamily="34" charset="0"/>
                <a:ea typeface="Roboto" panose="02000000000000000000" pitchFamily="2" charset="0"/>
                <a:cs typeface="Times New Roman" panose="02020603050405020304" pitchFamily="18" charset="0"/>
              </a:rPr>
              <a:t>ə</a:t>
            </a:r>
            <a:r>
              <a:rPr lang="az-Latn-AZ" sz="2400" b="1" dirty="0">
                <a:solidFill>
                  <a:schemeClr val="accent1"/>
                </a:solidFill>
                <a:latin typeface="Bebas Neue" panose="020B0606020202050201" pitchFamily="34" charset="0"/>
              </a:rPr>
              <a:t>rtibi</a:t>
            </a:r>
            <a:endParaRPr lang="en-US" sz="2400" b="1" dirty="0">
              <a:solidFill>
                <a:schemeClr val="accent1"/>
              </a:solidFill>
              <a:latin typeface="Bebas Neue" panose="020B0606020202050201" pitchFamily="34" charset="0"/>
            </a:endParaRPr>
          </a:p>
        </p:txBody>
      </p:sp>
      <p:sp>
        <p:nvSpPr>
          <p:cNvPr id="58" name="Google Shape;1893;p29">
            <a:extLst>
              <a:ext uri="{FF2B5EF4-FFF2-40B4-BE49-F238E27FC236}">
                <a16:creationId xmlns:a16="http://schemas.microsoft.com/office/drawing/2014/main" id="{254AAEDE-FEB3-C2A0-AC6D-0028ADDD753E}"/>
              </a:ext>
            </a:extLst>
          </p:cNvPr>
          <p:cNvSpPr txBox="1">
            <a:spLocks/>
          </p:cNvSpPr>
          <p:nvPr/>
        </p:nvSpPr>
        <p:spPr>
          <a:xfrm>
            <a:off x="950794" y="2058180"/>
            <a:ext cx="584700" cy="5853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2pPr>
            <a:lvl3pPr marR="0" lvl="2"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3pPr>
            <a:lvl4pPr marR="0" lvl="3"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4pPr>
            <a:lvl5pPr marR="0" lvl="4"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5pPr>
            <a:lvl6pPr marR="0" lvl="5"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6pPr>
            <a:lvl7pPr marR="0" lvl="6"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7pPr>
            <a:lvl8pPr marR="0" lvl="7"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8pPr>
            <a:lvl9pPr marR="0" lvl="8"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9pPr>
          </a:lstStyle>
          <a:p>
            <a:pPr algn="ctr"/>
            <a:r>
              <a:rPr lang="en" dirty="0"/>
              <a:t>01</a:t>
            </a:r>
          </a:p>
        </p:txBody>
      </p:sp>
      <p:sp>
        <p:nvSpPr>
          <p:cNvPr id="59" name="Google Shape;1893;p29">
            <a:extLst>
              <a:ext uri="{FF2B5EF4-FFF2-40B4-BE49-F238E27FC236}">
                <a16:creationId xmlns:a16="http://schemas.microsoft.com/office/drawing/2014/main" id="{C1211680-BC45-2CE2-AAF6-DD117DE2F6A7}"/>
              </a:ext>
            </a:extLst>
          </p:cNvPr>
          <p:cNvSpPr txBox="1">
            <a:spLocks/>
          </p:cNvSpPr>
          <p:nvPr/>
        </p:nvSpPr>
        <p:spPr>
          <a:xfrm>
            <a:off x="4010547" y="2042453"/>
            <a:ext cx="584700" cy="5853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2pPr>
            <a:lvl3pPr marR="0" lvl="2"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3pPr>
            <a:lvl4pPr marR="0" lvl="3"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4pPr>
            <a:lvl5pPr marR="0" lvl="4"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5pPr>
            <a:lvl6pPr marR="0" lvl="5"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6pPr>
            <a:lvl7pPr marR="0" lvl="6"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7pPr>
            <a:lvl8pPr marR="0" lvl="7"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8pPr>
            <a:lvl9pPr marR="0" lvl="8"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9pPr>
          </a:lstStyle>
          <a:p>
            <a:pPr algn="ctr"/>
            <a:r>
              <a:rPr lang="en"/>
              <a:t>02</a:t>
            </a:r>
            <a:endParaRPr lang="en" dirty="0"/>
          </a:p>
        </p:txBody>
      </p:sp>
      <p:cxnSp>
        <p:nvCxnSpPr>
          <p:cNvPr id="60" name="Google Shape;257;p23">
            <a:extLst>
              <a:ext uri="{FF2B5EF4-FFF2-40B4-BE49-F238E27FC236}">
                <a16:creationId xmlns:a16="http://schemas.microsoft.com/office/drawing/2014/main" id="{A0F57778-7ED1-F0BF-0931-85EBC764B594}"/>
              </a:ext>
            </a:extLst>
          </p:cNvPr>
          <p:cNvCxnSpPr>
            <a:cxnSpLocks/>
          </p:cNvCxnSpPr>
          <p:nvPr/>
        </p:nvCxnSpPr>
        <p:spPr>
          <a:xfrm>
            <a:off x="8734204" y="2322072"/>
            <a:ext cx="417715" cy="0"/>
          </a:xfrm>
          <a:prstGeom prst="straightConnector1">
            <a:avLst/>
          </a:prstGeom>
          <a:ln>
            <a:headEnd type="none" w="med" len="med"/>
            <a:tailEnd type="none" w="med" len="med"/>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780347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15"/>
        <p:cNvGrpSpPr/>
        <p:nvPr/>
      </p:nvGrpSpPr>
      <p:grpSpPr>
        <a:xfrm>
          <a:off x="0" y="0"/>
          <a:ext cx="0" cy="0"/>
          <a:chOff x="0" y="0"/>
          <a:chExt cx="0" cy="0"/>
        </a:xfrm>
      </p:grpSpPr>
      <p:pic>
        <p:nvPicPr>
          <p:cNvPr id="7" name="Picture 6">
            <a:extLst>
              <a:ext uri="{FF2B5EF4-FFF2-40B4-BE49-F238E27FC236}">
                <a16:creationId xmlns:a16="http://schemas.microsoft.com/office/drawing/2014/main" id="{B86CAB57-9B20-4422-EE48-5B708067BDCD}"/>
              </a:ext>
            </a:extLst>
          </p:cNvPr>
          <p:cNvPicPr>
            <a:picLocks noChangeAspect="1"/>
          </p:cNvPicPr>
          <p:nvPr/>
        </p:nvPicPr>
        <p:blipFill>
          <a:blip r:embed="rId3"/>
          <a:stretch>
            <a:fillRect/>
          </a:stretch>
        </p:blipFill>
        <p:spPr>
          <a:xfrm>
            <a:off x="0" y="0"/>
            <a:ext cx="9144000" cy="5143500"/>
          </a:xfrm>
          <a:prstGeom prst="rect">
            <a:avLst/>
          </a:prstGeom>
        </p:spPr>
      </p:pic>
      <p:sp>
        <p:nvSpPr>
          <p:cNvPr id="5" name="TextBox 4">
            <a:extLst>
              <a:ext uri="{FF2B5EF4-FFF2-40B4-BE49-F238E27FC236}">
                <a16:creationId xmlns:a16="http://schemas.microsoft.com/office/drawing/2014/main" id="{38EBFCF9-9CF7-ECFB-2D45-23DDB59812B9}"/>
              </a:ext>
            </a:extLst>
          </p:cNvPr>
          <p:cNvSpPr txBox="1"/>
          <p:nvPr/>
        </p:nvSpPr>
        <p:spPr>
          <a:xfrm>
            <a:off x="6858000" y="-23246"/>
            <a:ext cx="2286000" cy="584775"/>
          </a:xfrm>
          <a:prstGeom prst="rect">
            <a:avLst/>
          </a:prstGeom>
          <a:noFill/>
        </p:spPr>
        <p:txBody>
          <a:bodyPr wrap="square">
            <a:spAutoFit/>
          </a:bodyPr>
          <a:lstStyle/>
          <a:p>
            <a:r>
              <a:rPr lang="az-Latn-AZ" sz="3200" b="1" dirty="0" err="1">
                <a:solidFill>
                  <a:srgbClr val="FFFFFF"/>
                </a:solidFill>
                <a:latin typeface="Consolas" panose="020B0609020204030204" pitchFamily="49" charset="0"/>
              </a:rPr>
              <a:t>Method</a:t>
            </a:r>
            <a:r>
              <a:rPr lang="az-Latn-AZ" sz="3200" b="1" dirty="0">
                <a:solidFill>
                  <a:srgbClr val="FFFFFF"/>
                </a:solidFill>
                <a:latin typeface="Consolas" panose="020B0609020204030204" pitchFamily="49" charset="0"/>
              </a:rPr>
              <a:t> -</a:t>
            </a:r>
            <a:r>
              <a:rPr lang="en-US" sz="3200" b="1" dirty="0">
                <a:solidFill>
                  <a:srgbClr val="FFFFFF"/>
                </a:solidFill>
                <a:latin typeface="Consolas" panose="020B0609020204030204" pitchFamily="49" charset="0"/>
              </a:rPr>
              <a:t>2</a:t>
            </a:r>
            <a:endParaRPr lang="en-US" sz="3200" b="1" dirty="0">
              <a:latin typeface="Consolas" panose="020B0609020204030204" pitchFamily="49"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31"/>
        <p:cNvGrpSpPr/>
        <p:nvPr/>
      </p:nvGrpSpPr>
      <p:grpSpPr>
        <a:xfrm>
          <a:off x="0" y="0"/>
          <a:ext cx="0" cy="0"/>
          <a:chOff x="0" y="0"/>
          <a:chExt cx="0" cy="0"/>
        </a:xfrm>
      </p:grpSpPr>
      <p:pic>
        <p:nvPicPr>
          <p:cNvPr id="3" name="Picture 2">
            <a:extLst>
              <a:ext uri="{FF2B5EF4-FFF2-40B4-BE49-F238E27FC236}">
                <a16:creationId xmlns:a16="http://schemas.microsoft.com/office/drawing/2014/main" id="{709376C6-E72E-1290-821A-DDC2A1CCE704}"/>
              </a:ext>
            </a:extLst>
          </p:cNvPr>
          <p:cNvPicPr>
            <a:picLocks noChangeAspect="1"/>
          </p:cNvPicPr>
          <p:nvPr/>
        </p:nvPicPr>
        <p:blipFill>
          <a:blip r:embed="rId3"/>
          <a:stretch>
            <a:fillRect/>
          </a:stretch>
        </p:blipFill>
        <p:spPr>
          <a:xfrm>
            <a:off x="0" y="0"/>
            <a:ext cx="9144000" cy="51435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Shape 1670"/>
        <p:cNvGrpSpPr/>
        <p:nvPr/>
      </p:nvGrpSpPr>
      <p:grpSpPr>
        <a:xfrm>
          <a:off x="0" y="0"/>
          <a:ext cx="0" cy="0"/>
          <a:chOff x="0" y="0"/>
          <a:chExt cx="0" cy="0"/>
        </a:xfrm>
      </p:grpSpPr>
      <p:pic>
        <p:nvPicPr>
          <p:cNvPr id="7" name="Picture 6">
            <a:extLst>
              <a:ext uri="{FF2B5EF4-FFF2-40B4-BE49-F238E27FC236}">
                <a16:creationId xmlns:a16="http://schemas.microsoft.com/office/drawing/2014/main" id="{FE95322F-31C1-2F07-1C3B-53DC26CBFE91}"/>
              </a:ext>
            </a:extLst>
          </p:cNvPr>
          <p:cNvPicPr>
            <a:picLocks noChangeAspect="1"/>
          </p:cNvPicPr>
          <p:nvPr/>
        </p:nvPicPr>
        <p:blipFill rotWithShape="1">
          <a:blip r:embed="rId3"/>
          <a:srcRect t="2369" b="2479"/>
          <a:stretch/>
        </p:blipFill>
        <p:spPr>
          <a:xfrm>
            <a:off x="0" y="1"/>
            <a:ext cx="9144000" cy="1867546"/>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Shape 4457"/>
        <p:cNvGrpSpPr/>
        <p:nvPr/>
      </p:nvGrpSpPr>
      <p:grpSpPr>
        <a:xfrm>
          <a:off x="0" y="0"/>
          <a:ext cx="0" cy="0"/>
          <a:chOff x="0" y="0"/>
          <a:chExt cx="0" cy="0"/>
        </a:xfrm>
      </p:grpSpPr>
      <p:pic>
        <p:nvPicPr>
          <p:cNvPr id="5" name="Picture 4">
            <a:extLst>
              <a:ext uri="{FF2B5EF4-FFF2-40B4-BE49-F238E27FC236}">
                <a16:creationId xmlns:a16="http://schemas.microsoft.com/office/drawing/2014/main" id="{C30272A3-2D55-DA33-BC13-FD381FA4B20B}"/>
              </a:ext>
            </a:extLst>
          </p:cNvPr>
          <p:cNvPicPr>
            <a:picLocks noChangeAspect="1"/>
          </p:cNvPicPr>
          <p:nvPr/>
        </p:nvPicPr>
        <p:blipFill>
          <a:blip r:embed="rId3"/>
          <a:stretch>
            <a:fillRect/>
          </a:stretch>
        </p:blipFill>
        <p:spPr>
          <a:xfrm>
            <a:off x="0" y="0"/>
            <a:ext cx="3895950" cy="51435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C39D0F-9890-CA30-8EF5-D663B8383C51}"/>
              </a:ext>
            </a:extLst>
          </p:cNvPr>
          <p:cNvPicPr>
            <a:picLocks noChangeAspect="1"/>
          </p:cNvPicPr>
          <p:nvPr/>
        </p:nvPicPr>
        <p:blipFill rotWithShape="1">
          <a:blip r:embed="rId2"/>
          <a:srcRect t="4660" r="6170" b="5097"/>
          <a:stretch/>
        </p:blipFill>
        <p:spPr>
          <a:xfrm>
            <a:off x="137886" y="955115"/>
            <a:ext cx="3727342" cy="3944318"/>
          </a:xfrm>
          <a:prstGeom prst="rect">
            <a:avLst/>
          </a:prstGeom>
        </p:spPr>
      </p:pic>
      <p:sp>
        <p:nvSpPr>
          <p:cNvPr id="5" name="TextBox 4">
            <a:extLst>
              <a:ext uri="{FF2B5EF4-FFF2-40B4-BE49-F238E27FC236}">
                <a16:creationId xmlns:a16="http://schemas.microsoft.com/office/drawing/2014/main" id="{88EBA46F-ECC6-A262-D843-B9E44C915E9D}"/>
              </a:ext>
            </a:extLst>
          </p:cNvPr>
          <p:cNvSpPr txBox="1"/>
          <p:nvPr/>
        </p:nvSpPr>
        <p:spPr>
          <a:xfrm>
            <a:off x="4132388" y="4376213"/>
            <a:ext cx="4788976" cy="523220"/>
          </a:xfrm>
          <a:prstGeom prst="rect">
            <a:avLst/>
          </a:prstGeom>
          <a:noFill/>
        </p:spPr>
        <p:txBody>
          <a:bodyPr wrap="square">
            <a:spAutoFit/>
          </a:bodyPr>
          <a:lstStyle/>
          <a:p>
            <a:r>
              <a:rPr lang="en-US" dirty="0">
                <a:latin typeface="Cambria Math" panose="02040503050406030204" pitchFamily="18" charset="0"/>
                <a:ea typeface="Cambria Math" panose="02040503050406030204" pitchFamily="18" charset="0"/>
                <a:hlinkClick r:id="rId3"/>
              </a:rPr>
              <a:t>Simpson’s Rule For Integration - Definition and Formula for 1/3 &amp; 3/8 Rule (byjus.com)</a:t>
            </a:r>
            <a:endParaRPr lang="en-US" dirty="0">
              <a:latin typeface="Cambria Math" panose="02040503050406030204" pitchFamily="18" charset="0"/>
              <a:ea typeface="Cambria Math" panose="02040503050406030204" pitchFamily="18" charset="0"/>
            </a:endParaRPr>
          </a:p>
        </p:txBody>
      </p:sp>
      <p:sp>
        <p:nvSpPr>
          <p:cNvPr id="2" name="TextBox 1">
            <a:extLst>
              <a:ext uri="{FF2B5EF4-FFF2-40B4-BE49-F238E27FC236}">
                <a16:creationId xmlns:a16="http://schemas.microsoft.com/office/drawing/2014/main" id="{4CE17DA0-F1E3-D752-0AFA-E88D398BB4CF}"/>
              </a:ext>
            </a:extLst>
          </p:cNvPr>
          <p:cNvSpPr txBox="1"/>
          <p:nvPr/>
        </p:nvSpPr>
        <p:spPr>
          <a:xfrm>
            <a:off x="137886" y="135210"/>
            <a:ext cx="6596743" cy="369332"/>
          </a:xfrm>
          <a:prstGeom prst="rect">
            <a:avLst/>
          </a:prstGeom>
          <a:noFill/>
        </p:spPr>
        <p:txBody>
          <a:bodyPr wrap="square" rtlCol="0">
            <a:spAutoFit/>
          </a:bodyPr>
          <a:lstStyle/>
          <a:p>
            <a:r>
              <a:rPr lang="az-Latn-AZ" sz="1800" b="1" dirty="0">
                <a:solidFill>
                  <a:schemeClr val="bg1"/>
                </a:solidFill>
                <a:latin typeface="Consolas" panose="020B0609020204030204" pitchFamily="49" charset="0"/>
              </a:rPr>
              <a:t>İstifadə olunan Ədəbiyyat :</a:t>
            </a:r>
            <a:endParaRPr lang="en-US" sz="1800" b="1"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191146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az-Latn-AZ" sz="3000" dirty="0"/>
              <a:t>İNTEQRAL</a:t>
            </a:r>
            <a:endParaRPr sz="3000" dirty="0"/>
          </a:p>
        </p:txBody>
      </p:sp>
      <p:sp>
        <p:nvSpPr>
          <p:cNvPr id="263" name="Google Shape;263;p24"/>
          <p:cNvSpPr txBox="1">
            <a:spLocks noGrp="1"/>
          </p:cNvSpPr>
          <p:nvPr>
            <p:ph type="subTitle" idx="1"/>
          </p:nvPr>
        </p:nvSpPr>
        <p:spPr>
          <a:xfrm>
            <a:off x="4893700" y="2746375"/>
            <a:ext cx="4087568" cy="14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az-Latn-AZ" dirty="0">
                <a:latin typeface="Consolas" panose="020B0609020204030204" pitchFamily="49" charset="0"/>
              </a:rPr>
              <a:t>İnteqralın hesablanması dəqiq yollarla (əl ilə), yaxud kompüter mühitində müəyyən bir alqoritmin müəyyən bir formal dildə tətbiqi ilə həyata keçirilməsi mümkündür. Burada əsas fərq yekun nəticənin dəqiqliyi olur. Məlumdur ki, kağızda hesablanan dəqiq qiymət ilə təqribi qiymətin arasında müəyyən dərəcədə fərq yaranır.</a:t>
            </a:r>
          </a:p>
        </p:txBody>
      </p:sp>
      <p:cxnSp>
        <p:nvCxnSpPr>
          <p:cNvPr id="264" name="Google Shape;264;p24"/>
          <p:cNvCxnSpPr>
            <a:cxnSpLocks/>
          </p:cNvCxnSpPr>
          <p:nvPr/>
        </p:nvCxnSpPr>
        <p:spPr>
          <a:xfrm>
            <a:off x="4969825" y="2283850"/>
            <a:ext cx="4174175" cy="0"/>
          </a:xfrm>
          <a:prstGeom prst="straightConnector1">
            <a:avLst/>
          </a:prstGeom>
          <a:noFill/>
          <a:ln w="9525" cap="flat" cmpd="sng">
            <a:solidFill>
              <a:schemeClr val="accent1"/>
            </a:solidFill>
            <a:prstDash val="solid"/>
            <a:round/>
            <a:headEnd type="none" w="med" len="med"/>
            <a:tailEnd type="none" w="med" len="med"/>
          </a:ln>
        </p:spPr>
      </p:cxnSp>
      <p:pic>
        <p:nvPicPr>
          <p:cNvPr id="2050" name="Picture 2" descr="Integral Symbol Images – Browse 32,317 Stock Photos, Vectors, and Video |  Adobe Stock">
            <a:extLst>
              <a:ext uri="{FF2B5EF4-FFF2-40B4-BE49-F238E27FC236}">
                <a16:creationId xmlns:a16="http://schemas.microsoft.com/office/drawing/2014/main" id="{66DAA827-598E-2B9D-9251-4E8E199384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578" t="23031" r="20509" b="7364"/>
          <a:stretch/>
        </p:blipFill>
        <p:spPr bwMode="auto">
          <a:xfrm>
            <a:off x="719900" y="1480089"/>
            <a:ext cx="3530400" cy="23867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651"/>
        <p:cNvGrpSpPr/>
        <p:nvPr/>
      </p:nvGrpSpPr>
      <p:grpSpPr>
        <a:xfrm>
          <a:off x="0" y="0"/>
          <a:ext cx="0" cy="0"/>
          <a:chOff x="0" y="0"/>
          <a:chExt cx="0" cy="0"/>
        </a:xfrm>
      </p:grpSpPr>
      <p:pic>
        <p:nvPicPr>
          <p:cNvPr id="19" name="Picture 18">
            <a:extLst>
              <a:ext uri="{FF2B5EF4-FFF2-40B4-BE49-F238E27FC236}">
                <a16:creationId xmlns:a16="http://schemas.microsoft.com/office/drawing/2014/main" id="{48979C7A-0061-CFF0-5F4D-AC1564536D1A}"/>
              </a:ext>
            </a:extLst>
          </p:cNvPr>
          <p:cNvPicPr>
            <a:picLocks noChangeAspect="1"/>
          </p:cNvPicPr>
          <p:nvPr/>
        </p:nvPicPr>
        <p:blipFill>
          <a:blip r:embed="rId3"/>
          <a:stretch>
            <a:fillRect/>
          </a:stretch>
        </p:blipFill>
        <p:spPr>
          <a:xfrm>
            <a:off x="0" y="713531"/>
            <a:ext cx="9144000" cy="3173996"/>
          </a:xfrm>
          <a:prstGeom prst="rect">
            <a:avLst/>
          </a:prstGeom>
        </p:spPr>
      </p:pic>
      <p:sp>
        <p:nvSpPr>
          <p:cNvPr id="20" name="TextBox 19">
            <a:extLst>
              <a:ext uri="{FF2B5EF4-FFF2-40B4-BE49-F238E27FC236}">
                <a16:creationId xmlns:a16="http://schemas.microsoft.com/office/drawing/2014/main" id="{07E392CD-6C5D-08F2-E880-20FB07684B90}"/>
              </a:ext>
            </a:extLst>
          </p:cNvPr>
          <p:cNvSpPr txBox="1"/>
          <p:nvPr/>
        </p:nvSpPr>
        <p:spPr>
          <a:xfrm>
            <a:off x="206061" y="141189"/>
            <a:ext cx="8731878" cy="307777"/>
          </a:xfrm>
          <a:prstGeom prst="rect">
            <a:avLst/>
          </a:prstGeom>
          <a:noFill/>
        </p:spPr>
        <p:txBody>
          <a:bodyPr wrap="none" rtlCol="0">
            <a:spAutoFit/>
          </a:bodyPr>
          <a:lstStyle/>
          <a:p>
            <a:r>
              <a:rPr lang="az-Latn-AZ" dirty="0">
                <a:solidFill>
                  <a:schemeClr val="accent2"/>
                </a:solidFill>
                <a:latin typeface="Consolas" panose="020B0609020204030204" pitchFamily="49" charset="0"/>
              </a:rPr>
              <a:t>Bəzi mühəndislik işlərində inteqralın sahənin </a:t>
            </a:r>
            <a:r>
              <a:rPr lang="az-Latn-AZ" dirty="0" err="1">
                <a:solidFill>
                  <a:schemeClr val="accent2"/>
                </a:solidFill>
                <a:latin typeface="Consolas" panose="020B0609020204030204" pitchFamily="49" charset="0"/>
              </a:rPr>
              <a:t>hesablanmasında</a:t>
            </a:r>
            <a:r>
              <a:rPr lang="az-Latn-AZ" dirty="0">
                <a:solidFill>
                  <a:schemeClr val="accent2"/>
                </a:solidFill>
                <a:latin typeface="Consolas" panose="020B0609020204030204" pitchFamily="49" charset="0"/>
              </a:rPr>
              <a:t> tətbiqinə dair nümunələr</a:t>
            </a:r>
            <a:endParaRPr lang="en-US" dirty="0">
              <a:solidFill>
                <a:schemeClr val="accent2"/>
              </a:solidFill>
              <a:latin typeface="Consolas" panose="020B0609020204030204" pitchFamily="49" charset="0"/>
            </a:endParaRPr>
          </a:p>
        </p:txBody>
      </p:sp>
      <p:sp>
        <p:nvSpPr>
          <p:cNvPr id="22" name="TextBox 21">
            <a:extLst>
              <a:ext uri="{FF2B5EF4-FFF2-40B4-BE49-F238E27FC236}">
                <a16:creationId xmlns:a16="http://schemas.microsoft.com/office/drawing/2014/main" id="{BCB86FFE-C472-D77B-E29D-A783BABE5B52}"/>
              </a:ext>
            </a:extLst>
          </p:cNvPr>
          <p:cNvSpPr txBox="1"/>
          <p:nvPr/>
        </p:nvSpPr>
        <p:spPr>
          <a:xfrm>
            <a:off x="0" y="4048204"/>
            <a:ext cx="9144000" cy="830997"/>
          </a:xfrm>
          <a:prstGeom prst="rect">
            <a:avLst/>
          </a:prstGeom>
          <a:noFill/>
        </p:spPr>
        <p:txBody>
          <a:bodyPr wrap="square">
            <a:spAutoFit/>
          </a:bodyPr>
          <a:lstStyle/>
          <a:p>
            <a:r>
              <a:rPr lang="en-US" sz="1200" dirty="0">
                <a:solidFill>
                  <a:schemeClr val="bg1"/>
                </a:solidFill>
                <a:latin typeface="Consolas" panose="020B0609020204030204" pitchFamily="49" charset="0"/>
              </a:rPr>
              <a:t>(a) </a:t>
            </a:r>
            <a:r>
              <a:rPr lang="en-US" sz="1200" dirty="0" err="1">
                <a:solidFill>
                  <a:schemeClr val="bg1"/>
                </a:solidFill>
                <a:latin typeface="Consolas" panose="020B0609020204030204" pitchFamily="49" charset="0"/>
              </a:rPr>
              <a:t>Tədqiqatçıya</a:t>
            </a:r>
            <a:r>
              <a:rPr lang="en-US" sz="1200" dirty="0">
                <a:solidFill>
                  <a:schemeClr val="bg1"/>
                </a:solidFill>
                <a:latin typeface="Consolas" panose="020B0609020204030204" pitchFamily="49" charset="0"/>
              </a:rPr>
              <a:t> </a:t>
            </a:r>
            <a:r>
              <a:rPr lang="en-US" sz="1200" dirty="0" err="1">
                <a:solidFill>
                  <a:schemeClr val="bg1"/>
                </a:solidFill>
                <a:latin typeface="Consolas" panose="020B0609020204030204" pitchFamily="49" charset="0"/>
              </a:rPr>
              <a:t>dolanan</a:t>
            </a:r>
            <a:r>
              <a:rPr lang="en-US" sz="1200" dirty="0">
                <a:solidFill>
                  <a:schemeClr val="bg1"/>
                </a:solidFill>
                <a:latin typeface="Consolas" panose="020B0609020204030204" pitchFamily="49" charset="0"/>
              </a:rPr>
              <a:t> </a:t>
            </a:r>
            <a:r>
              <a:rPr lang="en-US" sz="1200" dirty="0" err="1">
                <a:solidFill>
                  <a:schemeClr val="bg1"/>
                </a:solidFill>
                <a:latin typeface="Consolas" panose="020B0609020204030204" pitchFamily="49" charset="0"/>
              </a:rPr>
              <a:t>axın</a:t>
            </a:r>
            <a:r>
              <a:rPr lang="en-US" sz="1200" dirty="0">
                <a:solidFill>
                  <a:schemeClr val="bg1"/>
                </a:solidFill>
                <a:latin typeface="Consolas" panose="020B0609020204030204" pitchFamily="49" charset="0"/>
              </a:rPr>
              <a:t> </a:t>
            </a:r>
            <a:r>
              <a:rPr lang="en-US" sz="1200" dirty="0" err="1">
                <a:solidFill>
                  <a:schemeClr val="bg1"/>
                </a:solidFill>
                <a:latin typeface="Consolas" panose="020B0609020204030204" pitchFamily="49" charset="0"/>
              </a:rPr>
              <a:t>və</a:t>
            </a:r>
            <a:r>
              <a:rPr lang="en-US" sz="1200" dirty="0">
                <a:solidFill>
                  <a:schemeClr val="bg1"/>
                </a:solidFill>
                <a:latin typeface="Consolas" panose="020B0609020204030204" pitchFamily="49" charset="0"/>
              </a:rPr>
              <a:t> </a:t>
            </a:r>
            <a:r>
              <a:rPr lang="en-US" sz="1200" dirty="0" err="1">
                <a:solidFill>
                  <a:schemeClr val="bg1"/>
                </a:solidFill>
                <a:latin typeface="Consolas" panose="020B0609020204030204" pitchFamily="49" charset="0"/>
              </a:rPr>
              <a:t>iki</a:t>
            </a:r>
            <a:r>
              <a:rPr lang="en-US" sz="1200" dirty="0">
                <a:solidFill>
                  <a:schemeClr val="bg1"/>
                </a:solidFill>
                <a:latin typeface="Consolas" panose="020B0609020204030204" pitchFamily="49" charset="0"/>
              </a:rPr>
              <a:t> </a:t>
            </a:r>
            <a:r>
              <a:rPr lang="en-US" sz="1200" dirty="0" err="1">
                <a:solidFill>
                  <a:schemeClr val="bg1"/>
                </a:solidFill>
                <a:latin typeface="Consolas" panose="020B0609020204030204" pitchFamily="49" charset="0"/>
              </a:rPr>
              <a:t>yol</a:t>
            </a:r>
            <a:r>
              <a:rPr lang="en-US" sz="1200" dirty="0">
                <a:solidFill>
                  <a:schemeClr val="bg1"/>
                </a:solidFill>
                <a:latin typeface="Consolas" panose="020B0609020204030204" pitchFamily="49" charset="0"/>
              </a:rPr>
              <a:t> </a:t>
            </a:r>
            <a:r>
              <a:rPr lang="en-US" sz="1200" dirty="0" err="1">
                <a:solidFill>
                  <a:schemeClr val="bg1"/>
                </a:solidFill>
                <a:latin typeface="Consolas" panose="020B0609020204030204" pitchFamily="49" charset="0"/>
              </a:rPr>
              <a:t>ilə</a:t>
            </a:r>
            <a:r>
              <a:rPr lang="en-US" sz="1200" dirty="0">
                <a:solidFill>
                  <a:schemeClr val="bg1"/>
                </a:solidFill>
                <a:latin typeface="Consolas" panose="020B0609020204030204" pitchFamily="49" charset="0"/>
              </a:rPr>
              <a:t> </a:t>
            </a:r>
            <a:r>
              <a:rPr lang="en-US" sz="1200" dirty="0" err="1">
                <a:solidFill>
                  <a:schemeClr val="bg1"/>
                </a:solidFill>
                <a:latin typeface="Consolas" panose="020B0609020204030204" pitchFamily="49" charset="0"/>
              </a:rPr>
              <a:t>əhatə</a:t>
            </a:r>
            <a:r>
              <a:rPr lang="en-US" sz="1200" dirty="0">
                <a:solidFill>
                  <a:schemeClr val="bg1"/>
                </a:solidFill>
                <a:latin typeface="Consolas" panose="020B0609020204030204" pitchFamily="49" charset="0"/>
              </a:rPr>
              <a:t> </a:t>
            </a:r>
            <a:r>
              <a:rPr lang="en-US" sz="1200" dirty="0" err="1">
                <a:solidFill>
                  <a:schemeClr val="bg1"/>
                </a:solidFill>
                <a:latin typeface="Consolas" panose="020B0609020204030204" pitchFamily="49" charset="0"/>
              </a:rPr>
              <a:t>olunan</a:t>
            </a:r>
            <a:r>
              <a:rPr lang="en-US" sz="1200" dirty="0">
                <a:solidFill>
                  <a:schemeClr val="bg1"/>
                </a:solidFill>
                <a:latin typeface="Consolas" panose="020B0609020204030204" pitchFamily="49" charset="0"/>
              </a:rPr>
              <a:t> </a:t>
            </a:r>
            <a:r>
              <a:rPr lang="az-Latn-AZ" sz="1200" dirty="0">
                <a:solidFill>
                  <a:schemeClr val="bg1"/>
                </a:solidFill>
                <a:latin typeface="Consolas" panose="020B0609020204030204" pitchFamily="49" charset="0"/>
              </a:rPr>
              <a:t>ə</a:t>
            </a:r>
            <a:r>
              <a:rPr lang="en-US" sz="1200" dirty="0" err="1">
                <a:solidFill>
                  <a:schemeClr val="bg1"/>
                </a:solidFill>
                <a:latin typeface="Consolas" panose="020B0609020204030204" pitchFamily="49" charset="0"/>
              </a:rPr>
              <a:t>razinin</a:t>
            </a:r>
            <a:r>
              <a:rPr lang="en-US" sz="1200" dirty="0">
                <a:solidFill>
                  <a:schemeClr val="bg1"/>
                </a:solidFill>
                <a:latin typeface="Consolas" panose="020B0609020204030204" pitchFamily="49" charset="0"/>
              </a:rPr>
              <a:t> </a:t>
            </a:r>
            <a:r>
              <a:rPr lang="en-US" sz="1200" dirty="0" err="1">
                <a:solidFill>
                  <a:schemeClr val="bg1"/>
                </a:solidFill>
                <a:latin typeface="Consolas" panose="020B0609020204030204" pitchFamily="49" charset="0"/>
              </a:rPr>
              <a:t>sahəsini</a:t>
            </a:r>
            <a:r>
              <a:rPr lang="en-US" sz="1200" dirty="0">
                <a:solidFill>
                  <a:schemeClr val="bg1"/>
                </a:solidFill>
                <a:latin typeface="Consolas" panose="020B0609020204030204" pitchFamily="49" charset="0"/>
              </a:rPr>
              <a:t> </a:t>
            </a:r>
            <a:r>
              <a:rPr lang="en-US" sz="1200" dirty="0" err="1">
                <a:solidFill>
                  <a:schemeClr val="bg1"/>
                </a:solidFill>
                <a:latin typeface="Consolas" panose="020B0609020204030204" pitchFamily="49" charset="0"/>
              </a:rPr>
              <a:t>bilməyə</a:t>
            </a:r>
            <a:r>
              <a:rPr lang="en-US" sz="1200" dirty="0">
                <a:solidFill>
                  <a:schemeClr val="bg1"/>
                </a:solidFill>
                <a:latin typeface="Consolas" panose="020B0609020204030204" pitchFamily="49" charset="0"/>
              </a:rPr>
              <a:t> </a:t>
            </a:r>
            <a:r>
              <a:rPr lang="en-US" sz="1200" dirty="0" err="1">
                <a:solidFill>
                  <a:schemeClr val="bg1"/>
                </a:solidFill>
                <a:latin typeface="Consolas" panose="020B0609020204030204" pitchFamily="49" charset="0"/>
              </a:rPr>
              <a:t>ehtiyac</a:t>
            </a:r>
            <a:r>
              <a:rPr lang="en-US" sz="1200" dirty="0">
                <a:solidFill>
                  <a:schemeClr val="bg1"/>
                </a:solidFill>
                <a:latin typeface="Consolas" panose="020B0609020204030204" pitchFamily="49" charset="0"/>
              </a:rPr>
              <a:t> ola </a:t>
            </a:r>
            <a:r>
              <a:rPr lang="en-US" sz="1200" dirty="0" err="1">
                <a:solidFill>
                  <a:schemeClr val="bg1"/>
                </a:solidFill>
                <a:latin typeface="Consolas" panose="020B0609020204030204" pitchFamily="49" charset="0"/>
              </a:rPr>
              <a:t>bilər</a:t>
            </a:r>
            <a:r>
              <a:rPr lang="en-US" sz="1200" dirty="0">
                <a:solidFill>
                  <a:schemeClr val="bg1"/>
                </a:solidFill>
                <a:latin typeface="Consolas" panose="020B0609020204030204" pitchFamily="49" charset="0"/>
              </a:rPr>
              <a:t>. </a:t>
            </a:r>
          </a:p>
          <a:p>
            <a:r>
              <a:rPr lang="en-US" sz="1200" dirty="0">
                <a:solidFill>
                  <a:schemeClr val="bg1"/>
                </a:solidFill>
                <a:latin typeface="Consolas" panose="020B0609020204030204" pitchFamily="49" charset="0"/>
              </a:rPr>
              <a:t>(b) </a:t>
            </a:r>
            <a:r>
              <a:rPr lang="en-US" sz="1200" dirty="0" err="1">
                <a:solidFill>
                  <a:schemeClr val="bg1"/>
                </a:solidFill>
                <a:latin typeface="Consolas" panose="020B0609020204030204" pitchFamily="49" charset="0"/>
              </a:rPr>
              <a:t>Su</a:t>
            </a:r>
            <a:r>
              <a:rPr lang="en-US" sz="1200" dirty="0">
                <a:solidFill>
                  <a:schemeClr val="bg1"/>
                </a:solidFill>
                <a:latin typeface="Consolas" panose="020B0609020204030204" pitchFamily="49" charset="0"/>
              </a:rPr>
              <a:t> </a:t>
            </a:r>
            <a:r>
              <a:rPr lang="en-US" sz="1200" dirty="0" err="1">
                <a:solidFill>
                  <a:schemeClr val="bg1"/>
                </a:solidFill>
                <a:latin typeface="Consolas" panose="020B0609020204030204" pitchFamily="49" charset="0"/>
              </a:rPr>
              <a:t>ehtiyatları</a:t>
            </a:r>
            <a:r>
              <a:rPr lang="en-US" sz="1200" dirty="0">
                <a:solidFill>
                  <a:schemeClr val="bg1"/>
                </a:solidFill>
                <a:latin typeface="Consolas" panose="020B0609020204030204" pitchFamily="49" charset="0"/>
              </a:rPr>
              <a:t> </a:t>
            </a:r>
            <a:r>
              <a:rPr lang="en-US" sz="1200" dirty="0" err="1">
                <a:solidFill>
                  <a:schemeClr val="bg1"/>
                </a:solidFill>
                <a:latin typeface="Consolas" panose="020B0609020204030204" pitchFamily="49" charset="0"/>
              </a:rPr>
              <a:t>mühəndisi</a:t>
            </a:r>
            <a:r>
              <a:rPr lang="en-US" sz="1200" dirty="0">
                <a:solidFill>
                  <a:schemeClr val="bg1"/>
                </a:solidFill>
                <a:latin typeface="Consolas" panose="020B0609020204030204" pitchFamily="49" charset="0"/>
              </a:rPr>
              <a:t> </a:t>
            </a:r>
            <a:r>
              <a:rPr lang="en-US" sz="1200" dirty="0" err="1">
                <a:solidFill>
                  <a:schemeClr val="bg1"/>
                </a:solidFill>
                <a:latin typeface="Consolas" panose="020B0609020204030204" pitchFamily="49" charset="0"/>
              </a:rPr>
              <a:t>çayın</a:t>
            </a:r>
            <a:r>
              <a:rPr lang="en-US" sz="1200" dirty="0">
                <a:solidFill>
                  <a:schemeClr val="bg1"/>
                </a:solidFill>
                <a:latin typeface="Consolas" panose="020B0609020204030204" pitchFamily="49" charset="0"/>
              </a:rPr>
              <a:t> </a:t>
            </a:r>
            <a:r>
              <a:rPr lang="az-Latn-AZ" sz="1200" dirty="0">
                <a:solidFill>
                  <a:schemeClr val="bg1"/>
                </a:solidFill>
                <a:latin typeface="Consolas" panose="020B0609020204030204" pitchFamily="49" charset="0"/>
              </a:rPr>
              <a:t>dərinliyi üzrə </a:t>
            </a:r>
            <a:r>
              <a:rPr lang="en-US" sz="1200" dirty="0" err="1">
                <a:solidFill>
                  <a:schemeClr val="bg1"/>
                </a:solidFill>
                <a:latin typeface="Consolas" panose="020B0609020204030204" pitchFamily="49" charset="0"/>
              </a:rPr>
              <a:t>sahəsini</a:t>
            </a:r>
            <a:r>
              <a:rPr lang="en-US" sz="1200" dirty="0">
                <a:solidFill>
                  <a:schemeClr val="bg1"/>
                </a:solidFill>
                <a:latin typeface="Consolas" panose="020B0609020204030204" pitchFamily="49" charset="0"/>
              </a:rPr>
              <a:t> </a:t>
            </a:r>
            <a:r>
              <a:rPr lang="az-Latn-AZ" sz="1200" dirty="0">
                <a:solidFill>
                  <a:schemeClr val="bg1"/>
                </a:solidFill>
                <a:latin typeface="Consolas" panose="020B0609020204030204" pitchFamily="49" charset="0"/>
              </a:rPr>
              <a:t>öyrənməyə çalışa bilər</a:t>
            </a:r>
            <a:r>
              <a:rPr lang="en-US" sz="1200" dirty="0">
                <a:solidFill>
                  <a:schemeClr val="bg1"/>
                </a:solidFill>
                <a:latin typeface="Consolas" panose="020B0609020204030204" pitchFamily="49" charset="0"/>
              </a:rPr>
              <a:t>. </a:t>
            </a:r>
          </a:p>
          <a:p>
            <a:r>
              <a:rPr lang="en-US" sz="1200" dirty="0">
                <a:solidFill>
                  <a:schemeClr val="bg1"/>
                </a:solidFill>
                <a:latin typeface="Consolas" panose="020B0609020204030204" pitchFamily="49" charset="0"/>
              </a:rPr>
              <a:t>(c) </a:t>
            </a:r>
            <a:r>
              <a:rPr lang="en-US" sz="1200" dirty="0" err="1">
                <a:solidFill>
                  <a:schemeClr val="bg1"/>
                </a:solidFill>
                <a:latin typeface="Consolas" panose="020B0609020204030204" pitchFamily="49" charset="0"/>
              </a:rPr>
              <a:t>Göydələnin</a:t>
            </a:r>
            <a:r>
              <a:rPr lang="en-US" sz="1200" dirty="0">
                <a:solidFill>
                  <a:schemeClr val="bg1"/>
                </a:solidFill>
                <a:latin typeface="Consolas" panose="020B0609020204030204" pitchFamily="49" charset="0"/>
              </a:rPr>
              <a:t> </a:t>
            </a:r>
            <a:r>
              <a:rPr lang="en-US" sz="1200" dirty="0" err="1">
                <a:solidFill>
                  <a:schemeClr val="bg1"/>
                </a:solidFill>
                <a:latin typeface="Consolas" panose="020B0609020204030204" pitchFamily="49" charset="0"/>
              </a:rPr>
              <a:t>yan</a:t>
            </a:r>
            <a:r>
              <a:rPr lang="en-US" sz="1200" dirty="0">
                <a:solidFill>
                  <a:schemeClr val="bg1"/>
                </a:solidFill>
                <a:latin typeface="Consolas" panose="020B0609020204030204" pitchFamily="49" charset="0"/>
              </a:rPr>
              <a:t> </a:t>
            </a:r>
            <a:r>
              <a:rPr lang="en-US" sz="1200" dirty="0" err="1">
                <a:solidFill>
                  <a:schemeClr val="bg1"/>
                </a:solidFill>
                <a:latin typeface="Consolas" panose="020B0609020204030204" pitchFamily="49" charset="0"/>
              </a:rPr>
              <a:t>tərəfinə</a:t>
            </a:r>
            <a:r>
              <a:rPr lang="en-US" sz="1200" dirty="0">
                <a:solidFill>
                  <a:schemeClr val="bg1"/>
                </a:solidFill>
                <a:latin typeface="Consolas" panose="020B0609020204030204" pitchFamily="49" charset="0"/>
              </a:rPr>
              <a:t> </a:t>
            </a:r>
            <a:r>
              <a:rPr lang="en-US" sz="1200" dirty="0" err="1">
                <a:solidFill>
                  <a:schemeClr val="bg1"/>
                </a:solidFill>
                <a:latin typeface="Consolas" panose="020B0609020204030204" pitchFamily="49" charset="0"/>
              </a:rPr>
              <a:t>əsən</a:t>
            </a:r>
            <a:r>
              <a:rPr lang="en-US" sz="1200" dirty="0">
                <a:solidFill>
                  <a:schemeClr val="bg1"/>
                </a:solidFill>
                <a:latin typeface="Consolas" panose="020B0609020204030204" pitchFamily="49" charset="0"/>
              </a:rPr>
              <a:t> </a:t>
            </a:r>
            <a:r>
              <a:rPr lang="en-US" sz="1200" dirty="0" err="1">
                <a:solidFill>
                  <a:schemeClr val="bg1"/>
                </a:solidFill>
                <a:latin typeface="Consolas" panose="020B0609020204030204" pitchFamily="49" charset="0"/>
              </a:rPr>
              <a:t>qeyri-bərabər</a:t>
            </a:r>
            <a:r>
              <a:rPr lang="en-US" sz="1200" dirty="0">
                <a:solidFill>
                  <a:schemeClr val="bg1"/>
                </a:solidFill>
                <a:latin typeface="Consolas" panose="020B0609020204030204" pitchFamily="49" charset="0"/>
              </a:rPr>
              <a:t> </a:t>
            </a:r>
            <a:r>
              <a:rPr lang="en-US" sz="1200" dirty="0" err="1">
                <a:solidFill>
                  <a:schemeClr val="bg1"/>
                </a:solidFill>
                <a:latin typeface="Consolas" panose="020B0609020204030204" pitchFamily="49" charset="0"/>
              </a:rPr>
              <a:t>külək</a:t>
            </a:r>
            <a:r>
              <a:rPr lang="en-US" sz="1200" dirty="0">
                <a:solidFill>
                  <a:schemeClr val="bg1"/>
                </a:solidFill>
                <a:latin typeface="Consolas" panose="020B0609020204030204" pitchFamily="49" charset="0"/>
              </a:rPr>
              <a:t> </a:t>
            </a:r>
            <a:r>
              <a:rPr lang="en-US" sz="1200" dirty="0" err="1">
                <a:solidFill>
                  <a:schemeClr val="bg1"/>
                </a:solidFill>
                <a:latin typeface="Consolas" panose="020B0609020204030204" pitchFamily="49" charset="0"/>
              </a:rPr>
              <a:t>səbəbindən</a:t>
            </a:r>
            <a:r>
              <a:rPr lang="en-US" sz="1200" dirty="0">
                <a:solidFill>
                  <a:schemeClr val="bg1"/>
                </a:solidFill>
                <a:latin typeface="Consolas" panose="020B0609020204030204" pitchFamily="49" charset="0"/>
              </a:rPr>
              <a:t> </a:t>
            </a:r>
            <a:r>
              <a:rPr lang="en-US" sz="1200" dirty="0" err="1">
                <a:solidFill>
                  <a:schemeClr val="bg1"/>
                </a:solidFill>
                <a:latin typeface="Consolas" panose="020B0609020204030204" pitchFamily="49" charset="0"/>
              </a:rPr>
              <a:t>konstruktiv</a:t>
            </a:r>
            <a:r>
              <a:rPr lang="en-US" sz="1200" dirty="0">
                <a:solidFill>
                  <a:schemeClr val="bg1"/>
                </a:solidFill>
                <a:latin typeface="Consolas" panose="020B0609020204030204" pitchFamily="49" charset="0"/>
              </a:rPr>
              <a:t> </a:t>
            </a:r>
            <a:r>
              <a:rPr lang="en-US" sz="1200" dirty="0" err="1">
                <a:solidFill>
                  <a:schemeClr val="bg1"/>
                </a:solidFill>
                <a:latin typeface="Consolas" panose="020B0609020204030204" pitchFamily="49" charset="0"/>
              </a:rPr>
              <a:t>mühəndisə</a:t>
            </a:r>
            <a:r>
              <a:rPr lang="en-US" sz="1200" dirty="0">
                <a:solidFill>
                  <a:schemeClr val="bg1"/>
                </a:solidFill>
                <a:latin typeface="Consolas" panose="020B0609020204030204" pitchFamily="49" charset="0"/>
              </a:rPr>
              <a:t> </a:t>
            </a:r>
            <a:r>
              <a:rPr lang="az-Latn-AZ" sz="1200" dirty="0">
                <a:solidFill>
                  <a:schemeClr val="bg1"/>
                </a:solidFill>
                <a:latin typeface="Consolas" panose="020B0609020204030204" pitchFamily="49" charset="0"/>
              </a:rPr>
              <a:t>yekun (əvəzləyici) qüvvəni </a:t>
            </a:r>
            <a:r>
              <a:rPr lang="en-US" sz="1200" dirty="0" err="1">
                <a:solidFill>
                  <a:schemeClr val="bg1"/>
                </a:solidFill>
                <a:latin typeface="Consolas" panose="020B0609020204030204" pitchFamily="49" charset="0"/>
              </a:rPr>
              <a:t>təyin</a:t>
            </a:r>
            <a:r>
              <a:rPr lang="en-US" sz="1200" dirty="0">
                <a:solidFill>
                  <a:schemeClr val="bg1"/>
                </a:solidFill>
                <a:latin typeface="Consolas" panose="020B0609020204030204" pitchFamily="49" charset="0"/>
              </a:rPr>
              <a:t> </a:t>
            </a:r>
            <a:r>
              <a:rPr lang="en-US" sz="1200" dirty="0" err="1">
                <a:solidFill>
                  <a:schemeClr val="bg1"/>
                </a:solidFill>
                <a:latin typeface="Consolas" panose="020B0609020204030204" pitchFamily="49" charset="0"/>
              </a:rPr>
              <a:t>etmək</a:t>
            </a:r>
            <a:r>
              <a:rPr lang="en-US" sz="1200" dirty="0">
                <a:solidFill>
                  <a:schemeClr val="bg1"/>
                </a:solidFill>
                <a:latin typeface="Consolas" panose="020B0609020204030204" pitchFamily="49" charset="0"/>
              </a:rPr>
              <a:t> </a:t>
            </a:r>
            <a:r>
              <a:rPr lang="en-US" sz="1200" dirty="0" err="1">
                <a:solidFill>
                  <a:schemeClr val="bg1"/>
                </a:solidFill>
                <a:latin typeface="Consolas" panose="020B0609020204030204" pitchFamily="49" charset="0"/>
              </a:rPr>
              <a:t>lazım</a:t>
            </a:r>
            <a:r>
              <a:rPr lang="en-US" sz="1200" dirty="0">
                <a:solidFill>
                  <a:schemeClr val="bg1"/>
                </a:solidFill>
                <a:latin typeface="Consolas" panose="020B0609020204030204" pitchFamily="49" charset="0"/>
              </a:rPr>
              <a:t> </a:t>
            </a:r>
            <a:r>
              <a:rPr lang="en-US" sz="1200" dirty="0" err="1">
                <a:solidFill>
                  <a:schemeClr val="bg1"/>
                </a:solidFill>
                <a:latin typeface="Consolas" panose="020B0609020204030204" pitchFamily="49" charset="0"/>
              </a:rPr>
              <a:t>gələ</a:t>
            </a:r>
            <a:r>
              <a:rPr lang="en-US" sz="1200" dirty="0">
                <a:solidFill>
                  <a:schemeClr val="bg1"/>
                </a:solidFill>
                <a:latin typeface="Consolas" panose="020B0609020204030204" pitchFamily="49" charset="0"/>
              </a:rPr>
              <a:t> </a:t>
            </a:r>
            <a:r>
              <a:rPr lang="en-US" sz="1200" dirty="0" err="1">
                <a:solidFill>
                  <a:schemeClr val="bg1"/>
                </a:solidFill>
                <a:latin typeface="Consolas" panose="020B0609020204030204" pitchFamily="49" charset="0"/>
              </a:rPr>
              <a:t>bilər</a:t>
            </a:r>
            <a:r>
              <a:rPr lang="en-US" sz="1200" dirty="0">
                <a:solidFill>
                  <a:schemeClr val="bg1"/>
                </a:solidFill>
                <a:latin typeface="Consolas" panose="020B0609020204030204" pitchFamily="49" charset="0"/>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4893700" y="976625"/>
            <a:ext cx="3530400" cy="13674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az-Latn-AZ" dirty="0">
                <a:solidFill>
                  <a:srgbClr val="FFFFFF"/>
                </a:solidFill>
              </a:rPr>
              <a:t>Ədədi Üsullar</a:t>
            </a:r>
            <a:endParaRPr dirty="0">
              <a:solidFill>
                <a:srgbClr val="FFFFFF"/>
              </a:solidFill>
            </a:endParaRPr>
          </a:p>
        </p:txBody>
      </p:sp>
      <p:sp>
        <p:nvSpPr>
          <p:cNvPr id="297" name="Google Shape;297;p26"/>
          <p:cNvSpPr txBox="1">
            <a:spLocks noGrp="1"/>
          </p:cNvSpPr>
          <p:nvPr>
            <p:ph type="subTitle" idx="1"/>
          </p:nvPr>
        </p:nvSpPr>
        <p:spPr>
          <a:xfrm>
            <a:off x="4091553" y="2581412"/>
            <a:ext cx="4948740" cy="14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az-Latn-AZ" sz="1200" dirty="0">
                <a:solidFill>
                  <a:srgbClr val="FFFFFF"/>
                </a:solidFill>
                <a:latin typeface="Consolas" panose="020B0609020204030204" pitchFamily="49" charset="0"/>
              </a:rPr>
              <a:t>Dəqiq hesablama mühitindən fərqli olaraq, kompüter mühitində öncəliklə həll prosesi kompüterin </a:t>
            </a:r>
            <a:r>
              <a:rPr lang="en-US" sz="1200" dirty="0">
                <a:solidFill>
                  <a:srgbClr val="FFFFFF"/>
                </a:solidFill>
                <a:latin typeface="Consolas" panose="020B0609020204030204" pitchFamily="49" charset="0"/>
              </a:rPr>
              <a:t>“</a:t>
            </a:r>
            <a:r>
              <a:rPr lang="az-Latn-AZ" sz="1200" dirty="0" err="1">
                <a:solidFill>
                  <a:srgbClr val="FFFFFF"/>
                </a:solidFill>
                <a:latin typeface="Consolas" panose="020B0609020204030204" pitchFamily="49" charset="0"/>
              </a:rPr>
              <a:t>anlayacağı</a:t>
            </a:r>
            <a:r>
              <a:rPr lang="en-US" sz="1200" dirty="0">
                <a:solidFill>
                  <a:srgbClr val="FFFFFF"/>
                </a:solidFill>
                <a:latin typeface="Consolas" panose="020B0609020204030204" pitchFamily="49" charset="0"/>
              </a:rPr>
              <a:t>”</a:t>
            </a:r>
            <a:r>
              <a:rPr lang="az-Latn-AZ" sz="1200" dirty="0">
                <a:solidFill>
                  <a:srgbClr val="FFFFFF"/>
                </a:solidFill>
                <a:latin typeface="Consolas" panose="020B0609020204030204" pitchFamily="49" charset="0"/>
              </a:rPr>
              <a:t> şəkildə realizə </a:t>
            </a:r>
            <a:r>
              <a:rPr lang="az-Latn-AZ" sz="1200" dirty="0" err="1">
                <a:solidFill>
                  <a:srgbClr val="FFFFFF"/>
                </a:solidFill>
                <a:latin typeface="Consolas" panose="020B0609020204030204" pitchFamily="49" charset="0"/>
              </a:rPr>
              <a:t>olunmalıdır</a:t>
            </a:r>
            <a:r>
              <a:rPr lang="az-Latn-AZ" sz="1200" dirty="0">
                <a:solidFill>
                  <a:srgbClr val="FFFFFF"/>
                </a:solidFill>
                <a:latin typeface="Consolas" panose="020B0609020204030204" pitchFamily="49" charset="0"/>
              </a:rPr>
              <a:t>. Riyazi problemlərin həlli üçün adətən </a:t>
            </a:r>
            <a:r>
              <a:rPr lang="az-Latn-AZ" sz="1200" b="1" dirty="0">
                <a:solidFill>
                  <a:srgbClr val="FFFFFF"/>
                </a:solidFill>
                <a:latin typeface="Consolas" panose="020B0609020204030204" pitchFamily="49" charset="0"/>
              </a:rPr>
              <a:t>Ədədi Üsullardan</a:t>
            </a:r>
            <a:r>
              <a:rPr lang="az-Latn-AZ" sz="1200" dirty="0">
                <a:solidFill>
                  <a:srgbClr val="FFFFFF"/>
                </a:solidFill>
                <a:latin typeface="Consolas" panose="020B0609020204030204" pitchFamily="49" charset="0"/>
              </a:rPr>
              <a:t> istifad</a:t>
            </a:r>
            <a:r>
              <a:rPr lang="az-Latn-AZ" sz="1200" dirty="0">
                <a:latin typeface="Consolas" panose="020B0609020204030204" pitchFamily="49" charset="0"/>
              </a:rPr>
              <a:t>ə edilir.</a:t>
            </a:r>
            <a:endParaRPr lang="az-Latn-AZ" sz="1200" dirty="0">
              <a:solidFill>
                <a:srgbClr val="FFFFFF"/>
              </a:solidFill>
              <a:latin typeface="Consolas" panose="020B0609020204030204" pitchFamily="49" charset="0"/>
            </a:endParaRPr>
          </a:p>
        </p:txBody>
      </p:sp>
      <p:cxnSp>
        <p:nvCxnSpPr>
          <p:cNvPr id="298" name="Google Shape;298;p26"/>
          <p:cNvCxnSpPr/>
          <p:nvPr/>
        </p:nvCxnSpPr>
        <p:spPr>
          <a:xfrm>
            <a:off x="4979350" y="2275300"/>
            <a:ext cx="4448400" cy="0"/>
          </a:xfrm>
          <a:prstGeom prst="straightConnector1">
            <a:avLst/>
          </a:prstGeom>
          <a:noFill/>
          <a:ln w="9525" cap="flat" cmpd="sng">
            <a:solidFill>
              <a:schemeClr val="accent1"/>
            </a:solidFill>
            <a:prstDash val="solid"/>
            <a:round/>
            <a:headEnd type="none" w="med" len="med"/>
            <a:tailEnd type="none" w="med" len="med"/>
          </a:ln>
        </p:spPr>
      </p:cxnSp>
      <p:pic>
        <p:nvPicPr>
          <p:cNvPr id="3076" name="Picture 4" descr="Essential Numerical Methods | Nuclear Science and Engineering | MIT  OpenCourseWare">
            <a:extLst>
              <a:ext uri="{FF2B5EF4-FFF2-40B4-BE49-F238E27FC236}">
                <a16:creationId xmlns:a16="http://schemas.microsoft.com/office/drawing/2014/main" id="{A9F45F04-2C5C-43C4-2DDB-A0BFB0B074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261" y="1409700"/>
            <a:ext cx="3048000" cy="23241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E227596-730D-EE5E-108F-E8491DCF8786}"/>
              </a:ext>
            </a:extLst>
          </p:cNvPr>
          <p:cNvSpPr txBox="1"/>
          <p:nvPr/>
        </p:nvSpPr>
        <p:spPr>
          <a:xfrm>
            <a:off x="224972" y="3884026"/>
            <a:ext cx="4347028" cy="553998"/>
          </a:xfrm>
          <a:prstGeom prst="rect">
            <a:avLst/>
          </a:prstGeom>
          <a:noFill/>
        </p:spPr>
        <p:txBody>
          <a:bodyPr wrap="square">
            <a:spAutoFit/>
          </a:bodyPr>
          <a:lstStyle/>
          <a:p>
            <a:r>
              <a:rPr lang="en-US" sz="1000" dirty="0" err="1">
                <a:solidFill>
                  <a:schemeClr val="bg1"/>
                </a:solidFill>
                <a:latin typeface="Consolas" panose="020B0609020204030204" pitchFamily="49" charset="0"/>
              </a:rPr>
              <a:t>Boltzman</a:t>
            </a:r>
            <a:r>
              <a:rPr lang="en-US" sz="1000" dirty="0">
                <a:solidFill>
                  <a:schemeClr val="bg1"/>
                </a:solidFill>
                <a:latin typeface="Consolas" panose="020B0609020204030204" pitchFamily="49" charset="0"/>
              </a:rPr>
              <a:t> </a:t>
            </a:r>
            <a:r>
              <a:rPr lang="en-US" sz="1000" dirty="0" err="1">
                <a:solidFill>
                  <a:schemeClr val="bg1"/>
                </a:solidFill>
                <a:latin typeface="Consolas" panose="020B0609020204030204" pitchFamily="49" charset="0"/>
              </a:rPr>
              <a:t>tənliyinin</a:t>
            </a:r>
            <a:r>
              <a:rPr lang="en-US" sz="1000" dirty="0">
                <a:solidFill>
                  <a:schemeClr val="bg1"/>
                </a:solidFill>
                <a:latin typeface="Consolas" panose="020B0609020204030204" pitchFamily="49" charset="0"/>
              </a:rPr>
              <a:t> </a:t>
            </a:r>
            <a:r>
              <a:rPr lang="en-US" sz="1000" dirty="0" err="1">
                <a:solidFill>
                  <a:schemeClr val="bg1"/>
                </a:solidFill>
                <a:latin typeface="Consolas" panose="020B0609020204030204" pitchFamily="49" charset="0"/>
              </a:rPr>
              <a:t>həllində</a:t>
            </a:r>
            <a:r>
              <a:rPr lang="en-US" sz="1000" dirty="0">
                <a:solidFill>
                  <a:schemeClr val="bg1"/>
                </a:solidFill>
                <a:latin typeface="Consolas" panose="020B0609020204030204" pitchFamily="49" charset="0"/>
              </a:rPr>
              <a:t> </a:t>
            </a:r>
            <a:r>
              <a:rPr lang="en-US" sz="1000" dirty="0" err="1">
                <a:solidFill>
                  <a:schemeClr val="bg1"/>
                </a:solidFill>
                <a:latin typeface="Consolas" panose="020B0609020204030204" pitchFamily="49" charset="0"/>
              </a:rPr>
              <a:t>və</a:t>
            </a:r>
            <a:r>
              <a:rPr lang="en-US" sz="1000" dirty="0">
                <a:solidFill>
                  <a:schemeClr val="bg1"/>
                </a:solidFill>
                <a:latin typeface="Consolas" panose="020B0609020204030204" pitchFamily="49" charset="0"/>
              </a:rPr>
              <a:t> </a:t>
            </a:r>
            <a:r>
              <a:rPr lang="en-US" sz="1000" dirty="0" err="1">
                <a:solidFill>
                  <a:schemeClr val="bg1"/>
                </a:solidFill>
                <a:latin typeface="Consolas" panose="020B0609020204030204" pitchFamily="49" charset="0"/>
              </a:rPr>
              <a:t>atomistik</a:t>
            </a:r>
            <a:r>
              <a:rPr lang="en-US" sz="1000" dirty="0">
                <a:solidFill>
                  <a:schemeClr val="bg1"/>
                </a:solidFill>
                <a:latin typeface="Consolas" panose="020B0609020204030204" pitchFamily="49" charset="0"/>
              </a:rPr>
              <a:t> </a:t>
            </a:r>
            <a:r>
              <a:rPr lang="en-US" sz="1000" dirty="0" err="1">
                <a:solidFill>
                  <a:schemeClr val="bg1"/>
                </a:solidFill>
                <a:latin typeface="Consolas" panose="020B0609020204030204" pitchFamily="49" charset="0"/>
              </a:rPr>
              <a:t>simulyasiyalarda</a:t>
            </a:r>
            <a:r>
              <a:rPr lang="en-US" sz="1000" dirty="0">
                <a:solidFill>
                  <a:schemeClr val="bg1"/>
                </a:solidFill>
                <a:latin typeface="Consolas" panose="020B0609020204030204" pitchFamily="49" charset="0"/>
              </a:rPr>
              <a:t> </a:t>
            </a:r>
            <a:r>
              <a:rPr lang="en-US" sz="1000" dirty="0" err="1">
                <a:solidFill>
                  <a:schemeClr val="bg1"/>
                </a:solidFill>
                <a:latin typeface="Consolas" panose="020B0609020204030204" pitchFamily="49" charset="0"/>
              </a:rPr>
              <a:t>qaz</a:t>
            </a:r>
            <a:r>
              <a:rPr lang="en-US" sz="1000" dirty="0">
                <a:solidFill>
                  <a:schemeClr val="bg1"/>
                </a:solidFill>
                <a:latin typeface="Consolas" panose="020B0609020204030204" pitchFamily="49" charset="0"/>
              </a:rPr>
              <a:t> </a:t>
            </a:r>
            <a:r>
              <a:rPr lang="en-US" sz="1000" dirty="0" err="1">
                <a:solidFill>
                  <a:schemeClr val="bg1"/>
                </a:solidFill>
                <a:latin typeface="Consolas" panose="020B0609020204030204" pitchFamily="49" charset="0"/>
              </a:rPr>
              <a:t>molekullarına</a:t>
            </a:r>
            <a:r>
              <a:rPr lang="en-US" sz="1000" dirty="0">
                <a:solidFill>
                  <a:schemeClr val="bg1"/>
                </a:solidFill>
                <a:latin typeface="Consolas" panose="020B0609020204030204" pitchFamily="49" charset="0"/>
              </a:rPr>
              <a:t> </a:t>
            </a:r>
            <a:r>
              <a:rPr lang="en-US" sz="1000" dirty="0" err="1">
                <a:solidFill>
                  <a:schemeClr val="bg1"/>
                </a:solidFill>
                <a:latin typeface="Consolas" panose="020B0609020204030204" pitchFamily="49" charset="0"/>
              </a:rPr>
              <a:t>və</a:t>
            </a:r>
            <a:r>
              <a:rPr lang="en-US" sz="1000" dirty="0">
                <a:solidFill>
                  <a:schemeClr val="bg1"/>
                </a:solidFill>
                <a:latin typeface="Consolas" panose="020B0609020204030204" pitchFamily="49" charset="0"/>
              </a:rPr>
              <a:t> </a:t>
            </a:r>
            <a:r>
              <a:rPr lang="en-US" sz="1000" dirty="0" err="1">
                <a:solidFill>
                  <a:schemeClr val="bg1"/>
                </a:solidFill>
                <a:latin typeface="Consolas" panose="020B0609020204030204" pitchFamily="49" charset="0"/>
              </a:rPr>
              <a:t>ya</a:t>
            </a:r>
            <a:r>
              <a:rPr lang="en-US" sz="1000" dirty="0">
                <a:solidFill>
                  <a:schemeClr val="bg1"/>
                </a:solidFill>
                <a:latin typeface="Consolas" panose="020B0609020204030204" pitchFamily="49" charset="0"/>
              </a:rPr>
              <a:t> </a:t>
            </a:r>
            <a:r>
              <a:rPr lang="en-US" sz="1000" dirty="0" err="1">
                <a:solidFill>
                  <a:schemeClr val="bg1"/>
                </a:solidFill>
                <a:latin typeface="Consolas" panose="020B0609020204030204" pitchFamily="49" charset="0"/>
              </a:rPr>
              <a:t>plazma</a:t>
            </a:r>
            <a:r>
              <a:rPr lang="en-US" sz="1000" dirty="0">
                <a:solidFill>
                  <a:schemeClr val="bg1"/>
                </a:solidFill>
                <a:latin typeface="Consolas" panose="020B0609020204030204" pitchFamily="49" charset="0"/>
              </a:rPr>
              <a:t> </a:t>
            </a:r>
            <a:r>
              <a:rPr lang="en-US" sz="1000" dirty="0" err="1">
                <a:solidFill>
                  <a:schemeClr val="bg1"/>
                </a:solidFill>
                <a:latin typeface="Consolas" panose="020B0609020204030204" pitchFamily="49" charset="0"/>
              </a:rPr>
              <a:t>hissəciklərinə</a:t>
            </a:r>
            <a:r>
              <a:rPr lang="en-US" sz="1000" dirty="0">
                <a:solidFill>
                  <a:schemeClr val="bg1"/>
                </a:solidFill>
                <a:latin typeface="Consolas" panose="020B0609020204030204" pitchFamily="49" charset="0"/>
              </a:rPr>
              <a:t> </a:t>
            </a:r>
            <a:r>
              <a:rPr lang="en-US" sz="1000" dirty="0" err="1">
                <a:solidFill>
                  <a:schemeClr val="bg1"/>
                </a:solidFill>
                <a:latin typeface="Consolas" panose="020B0609020204030204" pitchFamily="49" charset="0"/>
              </a:rPr>
              <a:t>xas</a:t>
            </a:r>
            <a:r>
              <a:rPr lang="en-US" sz="1000" dirty="0">
                <a:solidFill>
                  <a:schemeClr val="bg1"/>
                </a:solidFill>
                <a:latin typeface="Consolas" panose="020B0609020204030204" pitchFamily="49" charset="0"/>
              </a:rPr>
              <a:t> </a:t>
            </a:r>
            <a:r>
              <a:rPr lang="en-US" sz="1000" dirty="0" err="1">
                <a:solidFill>
                  <a:schemeClr val="bg1"/>
                </a:solidFill>
                <a:latin typeface="Consolas" panose="020B0609020204030204" pitchFamily="49" charset="0"/>
              </a:rPr>
              <a:t>olan</a:t>
            </a:r>
            <a:r>
              <a:rPr lang="en-US" sz="1000" dirty="0">
                <a:solidFill>
                  <a:schemeClr val="bg1"/>
                </a:solidFill>
                <a:latin typeface="Consolas" panose="020B0609020204030204" pitchFamily="49" charset="0"/>
              </a:rPr>
              <a:t> </a:t>
            </a:r>
            <a:r>
              <a:rPr lang="en-US" sz="1000" dirty="0" err="1">
                <a:solidFill>
                  <a:schemeClr val="bg1"/>
                </a:solidFill>
                <a:latin typeface="Consolas" panose="020B0609020204030204" pitchFamily="49" charset="0"/>
              </a:rPr>
              <a:t>ikiölçülü</a:t>
            </a:r>
            <a:r>
              <a:rPr lang="en-US" sz="1000" dirty="0">
                <a:solidFill>
                  <a:schemeClr val="bg1"/>
                </a:solidFill>
                <a:latin typeface="Consolas" panose="020B0609020204030204" pitchFamily="49" charset="0"/>
              </a:rPr>
              <a:t> </a:t>
            </a:r>
            <a:r>
              <a:rPr lang="en-US" sz="1000" dirty="0" err="1">
                <a:solidFill>
                  <a:schemeClr val="bg1"/>
                </a:solidFill>
                <a:latin typeface="Consolas" panose="020B0609020204030204" pitchFamily="49" charset="0"/>
              </a:rPr>
              <a:t>Maksvell</a:t>
            </a:r>
            <a:r>
              <a:rPr lang="en-US" sz="1000" dirty="0">
                <a:solidFill>
                  <a:schemeClr val="bg1"/>
                </a:solidFill>
                <a:latin typeface="Consolas" panose="020B0609020204030204" pitchFamily="49" charset="0"/>
              </a:rPr>
              <a:t> </a:t>
            </a:r>
            <a:r>
              <a:rPr lang="en-US" sz="1000" dirty="0" err="1">
                <a:solidFill>
                  <a:schemeClr val="bg1"/>
                </a:solidFill>
                <a:latin typeface="Consolas" panose="020B0609020204030204" pitchFamily="49" charset="0"/>
              </a:rPr>
              <a:t>paylanması</a:t>
            </a:r>
            <a:r>
              <a:rPr lang="en-US" sz="1000" dirty="0">
                <a:solidFill>
                  <a:schemeClr val="bg1"/>
                </a:solidFill>
                <a:latin typeface="Consolas" panose="020B0609020204030204" pitchFamily="49" charset="0"/>
              </a:rPr>
              <a:t> </a:t>
            </a:r>
            <a:r>
              <a:rPr lang="en-US" sz="1000" dirty="0" err="1">
                <a:solidFill>
                  <a:schemeClr val="bg1"/>
                </a:solidFill>
                <a:latin typeface="Consolas" panose="020B0609020204030204" pitchFamily="49" charset="0"/>
              </a:rPr>
              <a:t>funksiyası</a:t>
            </a:r>
            <a:r>
              <a:rPr lang="en-US" sz="1000" dirty="0">
                <a:solidFill>
                  <a:schemeClr val="bg1"/>
                </a:solidFill>
                <a:latin typeface="Consolas" panose="020B0609020204030204" pitchFamily="49" charset="0"/>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DD1F3-8620-5C85-2323-CC5B7AC0FF78}"/>
              </a:ext>
            </a:extLst>
          </p:cNvPr>
          <p:cNvSpPr>
            <a:spLocks noGrp="1"/>
          </p:cNvSpPr>
          <p:nvPr>
            <p:ph type="ctrTitle"/>
          </p:nvPr>
        </p:nvSpPr>
        <p:spPr>
          <a:xfrm>
            <a:off x="371220" y="314138"/>
            <a:ext cx="7951660" cy="606600"/>
          </a:xfrm>
        </p:spPr>
        <p:txBody>
          <a:bodyPr/>
          <a:lstStyle/>
          <a:p>
            <a:r>
              <a:rPr lang="en-US" dirty="0"/>
              <a:t>Newton-Cotes Integration Formulas</a:t>
            </a:r>
          </a:p>
        </p:txBody>
      </p:sp>
      <p:sp>
        <p:nvSpPr>
          <p:cNvPr id="3" name="Subtitle 2">
            <a:extLst>
              <a:ext uri="{FF2B5EF4-FFF2-40B4-BE49-F238E27FC236}">
                <a16:creationId xmlns:a16="http://schemas.microsoft.com/office/drawing/2014/main" id="{3435635C-6941-7698-BA0F-A1A9B8BACF89}"/>
              </a:ext>
            </a:extLst>
          </p:cNvPr>
          <p:cNvSpPr>
            <a:spLocks noGrp="1"/>
          </p:cNvSpPr>
          <p:nvPr>
            <p:ph type="subTitle" idx="1"/>
          </p:nvPr>
        </p:nvSpPr>
        <p:spPr>
          <a:xfrm>
            <a:off x="140970" y="1219820"/>
            <a:ext cx="8862060" cy="1086799"/>
          </a:xfrm>
        </p:spPr>
        <p:txBody>
          <a:bodyPr/>
          <a:lstStyle/>
          <a:p>
            <a:pPr marL="114300" indent="0"/>
            <a:r>
              <a:rPr lang="en-US" sz="1300" dirty="0" err="1">
                <a:latin typeface="Consolas" panose="020B0609020204030204" pitchFamily="49" charset="0"/>
              </a:rPr>
              <a:t>Nyuton-Kotes</a:t>
            </a:r>
            <a:r>
              <a:rPr lang="en-US" sz="1300" dirty="0">
                <a:latin typeface="Consolas" panose="020B0609020204030204" pitchFamily="49" charset="0"/>
              </a:rPr>
              <a:t> </a:t>
            </a:r>
            <a:r>
              <a:rPr lang="en-US" sz="1300" dirty="0" err="1">
                <a:latin typeface="Consolas" panose="020B0609020204030204" pitchFamily="49" charset="0"/>
              </a:rPr>
              <a:t>inteqrasiya</a:t>
            </a:r>
            <a:r>
              <a:rPr lang="en-US" sz="1300" dirty="0">
                <a:latin typeface="Consolas" panose="020B0609020204030204" pitchFamily="49" charset="0"/>
              </a:rPr>
              <a:t> </a:t>
            </a:r>
            <a:r>
              <a:rPr lang="en-US" sz="1300" dirty="0" err="1">
                <a:latin typeface="Consolas" panose="020B0609020204030204" pitchFamily="49" charset="0"/>
              </a:rPr>
              <a:t>düsturları</a:t>
            </a:r>
            <a:r>
              <a:rPr lang="en-US" sz="1300" dirty="0">
                <a:latin typeface="Consolas" panose="020B0609020204030204" pitchFamily="49" charset="0"/>
              </a:rPr>
              <a:t> </a:t>
            </a:r>
            <a:r>
              <a:rPr lang="en-US" sz="1300" dirty="0" err="1">
                <a:latin typeface="Consolas" panose="020B0609020204030204" pitchFamily="49" charset="0"/>
              </a:rPr>
              <a:t>ədədi</a:t>
            </a:r>
            <a:r>
              <a:rPr lang="en-US" sz="1300" dirty="0">
                <a:latin typeface="Consolas" panose="020B0609020204030204" pitchFamily="49" charset="0"/>
              </a:rPr>
              <a:t> </a:t>
            </a:r>
            <a:r>
              <a:rPr lang="en-US" sz="1300" dirty="0" err="1">
                <a:latin typeface="Consolas" panose="020B0609020204030204" pitchFamily="49" charset="0"/>
              </a:rPr>
              <a:t>analizdə</a:t>
            </a:r>
            <a:r>
              <a:rPr lang="en-US" sz="1300" dirty="0">
                <a:latin typeface="Consolas" panose="020B0609020204030204" pitchFamily="49" charset="0"/>
              </a:rPr>
              <a:t> </a:t>
            </a:r>
            <a:r>
              <a:rPr lang="en-US" sz="1300" dirty="0" err="1">
                <a:latin typeface="Consolas" panose="020B0609020204030204" pitchFamily="49" charset="0"/>
              </a:rPr>
              <a:t>ən</a:t>
            </a:r>
            <a:r>
              <a:rPr lang="en-US" sz="1300" dirty="0">
                <a:latin typeface="Consolas" panose="020B0609020204030204" pitchFamily="49" charset="0"/>
              </a:rPr>
              <a:t> </a:t>
            </a:r>
            <a:r>
              <a:rPr lang="en-US" sz="1300" dirty="0" err="1">
                <a:latin typeface="Consolas" panose="020B0609020204030204" pitchFamily="49" charset="0"/>
              </a:rPr>
              <a:t>çox</a:t>
            </a:r>
            <a:r>
              <a:rPr lang="en-US" sz="1300" dirty="0">
                <a:latin typeface="Consolas" panose="020B0609020204030204" pitchFamily="49" charset="0"/>
              </a:rPr>
              <a:t> </a:t>
            </a:r>
            <a:r>
              <a:rPr lang="en-US" sz="1300" dirty="0" err="1">
                <a:latin typeface="Consolas" panose="020B0609020204030204" pitchFamily="49" charset="0"/>
              </a:rPr>
              <a:t>istifadə</a:t>
            </a:r>
            <a:r>
              <a:rPr lang="en-US" sz="1300" dirty="0">
                <a:latin typeface="Consolas" panose="020B0609020204030204" pitchFamily="49" charset="0"/>
              </a:rPr>
              <a:t> </a:t>
            </a:r>
            <a:r>
              <a:rPr lang="en-US" sz="1300" dirty="0" err="1">
                <a:latin typeface="Consolas" panose="020B0609020204030204" pitchFamily="49" charset="0"/>
              </a:rPr>
              <a:t>edilən</a:t>
            </a:r>
            <a:r>
              <a:rPr lang="en-US" sz="1300" dirty="0">
                <a:latin typeface="Consolas" panose="020B0609020204030204" pitchFamily="49" charset="0"/>
              </a:rPr>
              <a:t> </a:t>
            </a:r>
            <a:r>
              <a:rPr lang="en-US" sz="1300" dirty="0" err="1">
                <a:latin typeface="Consolas" panose="020B0609020204030204" pitchFamily="49" charset="0"/>
              </a:rPr>
              <a:t>ədədi</a:t>
            </a:r>
            <a:r>
              <a:rPr lang="en-US" sz="1300" dirty="0">
                <a:latin typeface="Consolas" panose="020B0609020204030204" pitchFamily="49" charset="0"/>
              </a:rPr>
              <a:t> </a:t>
            </a:r>
            <a:r>
              <a:rPr lang="en-US" sz="1300" dirty="0" err="1">
                <a:latin typeface="Consolas" panose="020B0609020204030204" pitchFamily="49" charset="0"/>
              </a:rPr>
              <a:t>inteqrasiya</a:t>
            </a:r>
            <a:r>
              <a:rPr lang="en-US" sz="1300" dirty="0">
                <a:latin typeface="Consolas" panose="020B0609020204030204" pitchFamily="49" charset="0"/>
              </a:rPr>
              <a:t> </a:t>
            </a:r>
            <a:r>
              <a:rPr lang="en-US" sz="1300" dirty="0" err="1">
                <a:latin typeface="Consolas" panose="020B0609020204030204" pitchFamily="49" charset="0"/>
              </a:rPr>
              <a:t>üsullarıdır</a:t>
            </a:r>
            <a:r>
              <a:rPr lang="en-US" sz="1300" dirty="0">
                <a:latin typeface="Consolas" panose="020B0609020204030204" pitchFamily="49" charset="0"/>
              </a:rPr>
              <a:t>. </a:t>
            </a:r>
            <a:endParaRPr lang="az-Latn-AZ" sz="1300" dirty="0">
              <a:latin typeface="Consolas" panose="020B0609020204030204" pitchFamily="49" charset="0"/>
            </a:endParaRPr>
          </a:p>
          <a:p>
            <a:pPr marL="114300" indent="0"/>
            <a:r>
              <a:rPr lang="az-Latn-AZ" sz="1300" b="1" dirty="0">
                <a:latin typeface="Consolas" panose="020B0609020204030204" pitchFamily="49" charset="0"/>
              </a:rPr>
              <a:t>Əsas</a:t>
            </a:r>
            <a:r>
              <a:rPr lang="en-US" sz="1300" b="1" dirty="0">
                <a:latin typeface="Consolas" panose="020B0609020204030204" pitchFamily="49" charset="0"/>
              </a:rPr>
              <a:t> </a:t>
            </a:r>
            <a:r>
              <a:rPr lang="en-US" sz="1300" b="1" dirty="0" err="1">
                <a:latin typeface="Consolas" panose="020B0609020204030204" pitchFamily="49" charset="0"/>
              </a:rPr>
              <a:t>strategiya</a:t>
            </a:r>
            <a:r>
              <a:rPr lang="en-US" sz="1300" dirty="0">
                <a:latin typeface="Consolas" panose="020B0609020204030204" pitchFamily="49" charset="0"/>
              </a:rPr>
              <a:t> </a:t>
            </a:r>
            <a:r>
              <a:rPr lang="en-US" sz="1300" dirty="0" err="1">
                <a:latin typeface="Consolas" panose="020B0609020204030204" pitchFamily="49" charset="0"/>
              </a:rPr>
              <a:t>mürəkkəb</a:t>
            </a:r>
            <a:r>
              <a:rPr lang="en-US" sz="1300" dirty="0">
                <a:latin typeface="Consolas" panose="020B0609020204030204" pitchFamily="49" charset="0"/>
              </a:rPr>
              <a:t> </a:t>
            </a:r>
            <a:r>
              <a:rPr lang="en-US" sz="1300" dirty="0" err="1">
                <a:latin typeface="Consolas" panose="020B0609020204030204" pitchFamily="49" charset="0"/>
              </a:rPr>
              <a:t>funksiyanı</a:t>
            </a:r>
            <a:r>
              <a:rPr lang="az-Latn-AZ" sz="1300" dirty="0">
                <a:latin typeface="Consolas" panose="020B0609020204030204" pitchFamily="49" charset="0"/>
              </a:rPr>
              <a:t>n</a:t>
            </a:r>
            <a:r>
              <a:rPr lang="en-US" sz="1300" dirty="0">
                <a:latin typeface="Consolas" panose="020B0609020204030204" pitchFamily="49" charset="0"/>
              </a:rPr>
              <a:t> </a:t>
            </a:r>
            <a:r>
              <a:rPr lang="az-Latn-AZ" sz="1300" dirty="0">
                <a:latin typeface="Consolas" panose="020B0609020204030204" pitchFamily="49" charset="0"/>
              </a:rPr>
              <a:t>ona yaxın, aproksimasiya edilmiş </a:t>
            </a:r>
            <a:r>
              <a:rPr lang="en-US" sz="1300" dirty="0" err="1">
                <a:latin typeface="Consolas" panose="020B0609020204030204" pitchFamily="49" charset="0"/>
              </a:rPr>
              <a:t>funksiya</a:t>
            </a:r>
            <a:r>
              <a:rPr lang="en-US" sz="1300" dirty="0">
                <a:latin typeface="Consolas" panose="020B0609020204030204" pitchFamily="49" charset="0"/>
              </a:rPr>
              <a:t> </a:t>
            </a:r>
            <a:r>
              <a:rPr lang="en-US" sz="1300" dirty="0" err="1">
                <a:latin typeface="Consolas" panose="020B0609020204030204" pitchFamily="49" charset="0"/>
              </a:rPr>
              <a:t>ilə</a:t>
            </a:r>
            <a:r>
              <a:rPr lang="en-US" sz="1300" dirty="0">
                <a:latin typeface="Consolas" panose="020B0609020204030204" pitchFamily="49" charset="0"/>
              </a:rPr>
              <a:t> </a:t>
            </a:r>
            <a:r>
              <a:rPr lang="en-US" sz="1300" dirty="0" err="1">
                <a:latin typeface="Consolas" panose="020B0609020204030204" pitchFamily="49" charset="0"/>
              </a:rPr>
              <a:t>əvəz</a:t>
            </a:r>
            <a:r>
              <a:rPr lang="en-US" sz="1300" dirty="0">
                <a:latin typeface="Consolas" panose="020B0609020204030204" pitchFamily="49" charset="0"/>
              </a:rPr>
              <a:t> </a:t>
            </a:r>
            <a:r>
              <a:rPr lang="en-US" sz="1300" dirty="0" err="1">
                <a:latin typeface="Consolas" panose="020B0609020204030204" pitchFamily="49" charset="0"/>
              </a:rPr>
              <a:t>edi</a:t>
            </a:r>
            <a:r>
              <a:rPr lang="az-Latn-AZ" sz="1300" dirty="0" err="1">
                <a:latin typeface="Consolas" panose="020B0609020204030204" pitchFamily="49" charset="0"/>
              </a:rPr>
              <a:t>lməsidir</a:t>
            </a:r>
            <a:r>
              <a:rPr lang="az-Latn-AZ" sz="1300" dirty="0">
                <a:latin typeface="Consolas" panose="020B0609020204030204" pitchFamily="49" charset="0"/>
              </a:rPr>
              <a:t>.</a:t>
            </a:r>
            <a:r>
              <a:rPr lang="en-US" sz="1300" dirty="0">
                <a:latin typeface="Consolas" panose="020B0609020204030204" pitchFamily="49" charset="0"/>
              </a:rPr>
              <a:t> </a:t>
            </a:r>
            <a:r>
              <a:rPr lang="az-Latn-AZ" sz="1300" b="1" dirty="0">
                <a:latin typeface="Consolas" panose="020B0609020204030204" pitchFamily="49" charset="0"/>
              </a:rPr>
              <a:t>Nəticədə</a:t>
            </a:r>
            <a:r>
              <a:rPr lang="az-Latn-AZ" sz="1300" dirty="0">
                <a:latin typeface="Consolas" panose="020B0609020204030204" pitchFamily="49" charset="0"/>
              </a:rPr>
              <a:t>, </a:t>
            </a:r>
            <a:r>
              <a:rPr lang="en-US" sz="1300" dirty="0" err="1">
                <a:latin typeface="Consolas" panose="020B0609020204030204" pitchFamily="49" charset="0"/>
              </a:rPr>
              <a:t>bu</a:t>
            </a:r>
            <a:r>
              <a:rPr lang="en-US" sz="1300" dirty="0">
                <a:latin typeface="Consolas" panose="020B0609020204030204" pitchFamily="49" charset="0"/>
              </a:rPr>
              <a:t> da </a:t>
            </a:r>
            <a:r>
              <a:rPr lang="en-US" sz="1300" dirty="0" err="1">
                <a:latin typeface="Consolas" panose="020B0609020204030204" pitchFamily="49" charset="0"/>
              </a:rPr>
              <a:t>bizə</a:t>
            </a:r>
            <a:r>
              <a:rPr lang="en-US" sz="1300" dirty="0">
                <a:latin typeface="Consolas" panose="020B0609020204030204" pitchFamily="49" charset="0"/>
              </a:rPr>
              <a:t> </a:t>
            </a:r>
            <a:r>
              <a:rPr lang="en-US" sz="1300" dirty="0" err="1">
                <a:latin typeface="Consolas" panose="020B0609020204030204" pitchFamily="49" charset="0"/>
              </a:rPr>
              <a:t>inteqrasiyanı</a:t>
            </a:r>
            <a:r>
              <a:rPr lang="en-US" sz="1300" dirty="0">
                <a:latin typeface="Consolas" panose="020B0609020204030204" pitchFamily="49" charset="0"/>
              </a:rPr>
              <a:t> </a:t>
            </a:r>
            <a:r>
              <a:rPr lang="en-US" sz="1300" dirty="0" err="1">
                <a:latin typeface="Consolas" panose="020B0609020204030204" pitchFamily="49" charset="0"/>
              </a:rPr>
              <a:t>asanlıqla</a:t>
            </a:r>
            <a:r>
              <a:rPr lang="en-US" sz="1300" dirty="0">
                <a:latin typeface="Consolas" panose="020B0609020204030204" pitchFamily="49" charset="0"/>
              </a:rPr>
              <a:t> </a:t>
            </a:r>
            <a:r>
              <a:rPr lang="en-US" sz="1300" dirty="0" err="1">
                <a:latin typeface="Consolas" panose="020B0609020204030204" pitchFamily="49" charset="0"/>
              </a:rPr>
              <a:t>yerinə</a:t>
            </a:r>
            <a:r>
              <a:rPr lang="en-US" sz="1300" dirty="0">
                <a:latin typeface="Consolas" panose="020B0609020204030204" pitchFamily="49" charset="0"/>
              </a:rPr>
              <a:t> </a:t>
            </a:r>
            <a:r>
              <a:rPr lang="en-US" sz="1300" dirty="0" err="1">
                <a:latin typeface="Consolas" panose="020B0609020204030204" pitchFamily="49" charset="0"/>
              </a:rPr>
              <a:t>yetirməyə</a:t>
            </a:r>
            <a:r>
              <a:rPr lang="en-US" sz="1300" dirty="0">
                <a:latin typeface="Consolas" panose="020B0609020204030204" pitchFamily="49" charset="0"/>
              </a:rPr>
              <a:t> </a:t>
            </a:r>
            <a:r>
              <a:rPr lang="en-US" sz="1300" dirty="0" err="1">
                <a:latin typeface="Consolas" panose="020B0609020204030204" pitchFamily="49" charset="0"/>
              </a:rPr>
              <a:t>kömək</a:t>
            </a:r>
            <a:r>
              <a:rPr lang="en-US" sz="1300" dirty="0">
                <a:latin typeface="Consolas" panose="020B0609020204030204" pitchFamily="49" charset="0"/>
              </a:rPr>
              <a:t> </a:t>
            </a:r>
            <a:r>
              <a:rPr lang="en-US" sz="1300" dirty="0" err="1">
                <a:latin typeface="Consolas" panose="020B0609020204030204" pitchFamily="49" charset="0"/>
              </a:rPr>
              <a:t>edir</a:t>
            </a:r>
            <a:r>
              <a:rPr lang="en-US" sz="1300" dirty="0">
                <a:latin typeface="Consolas" panose="020B0609020204030204" pitchFamily="49" charset="0"/>
              </a:rPr>
              <a:t>.</a:t>
            </a:r>
          </a:p>
        </p:txBody>
      </p:sp>
      <p:pic>
        <p:nvPicPr>
          <p:cNvPr id="5" name="Picture 4">
            <a:extLst>
              <a:ext uri="{FF2B5EF4-FFF2-40B4-BE49-F238E27FC236}">
                <a16:creationId xmlns:a16="http://schemas.microsoft.com/office/drawing/2014/main" id="{19B0C161-C270-A845-95B4-1CAE5C6EE2A3}"/>
              </a:ext>
            </a:extLst>
          </p:cNvPr>
          <p:cNvPicPr>
            <a:picLocks noChangeAspect="1"/>
          </p:cNvPicPr>
          <p:nvPr/>
        </p:nvPicPr>
        <p:blipFill>
          <a:blip r:embed="rId2"/>
          <a:stretch>
            <a:fillRect/>
          </a:stretch>
        </p:blipFill>
        <p:spPr>
          <a:xfrm>
            <a:off x="554100" y="2338168"/>
            <a:ext cx="3400680" cy="997428"/>
          </a:xfrm>
          <a:prstGeom prst="rect">
            <a:avLst/>
          </a:prstGeom>
        </p:spPr>
      </p:pic>
      <p:pic>
        <p:nvPicPr>
          <p:cNvPr id="7" name="Picture 6">
            <a:extLst>
              <a:ext uri="{FF2B5EF4-FFF2-40B4-BE49-F238E27FC236}">
                <a16:creationId xmlns:a16="http://schemas.microsoft.com/office/drawing/2014/main" id="{17BCBEAA-319D-066B-F59B-9086D99E2F7E}"/>
              </a:ext>
            </a:extLst>
          </p:cNvPr>
          <p:cNvPicPr>
            <a:picLocks noChangeAspect="1"/>
          </p:cNvPicPr>
          <p:nvPr/>
        </p:nvPicPr>
        <p:blipFill>
          <a:blip r:embed="rId3"/>
          <a:stretch>
            <a:fillRect/>
          </a:stretch>
        </p:blipFill>
        <p:spPr>
          <a:xfrm>
            <a:off x="554100" y="3742562"/>
            <a:ext cx="5311140" cy="611689"/>
          </a:xfrm>
          <a:prstGeom prst="rect">
            <a:avLst/>
          </a:prstGeom>
        </p:spPr>
      </p:pic>
    </p:spTree>
    <p:extLst>
      <p:ext uri="{BB962C8B-B14F-4D97-AF65-F5344CB8AC3E}">
        <p14:creationId xmlns:p14="http://schemas.microsoft.com/office/powerpoint/2010/main" val="91882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2907372-7C49-6346-27DB-D3C3C0F94D36}"/>
              </a:ext>
            </a:extLst>
          </p:cNvPr>
          <p:cNvPicPr>
            <a:picLocks noChangeAspect="1"/>
          </p:cNvPicPr>
          <p:nvPr/>
        </p:nvPicPr>
        <p:blipFill>
          <a:blip r:embed="rId2"/>
          <a:stretch>
            <a:fillRect/>
          </a:stretch>
        </p:blipFill>
        <p:spPr>
          <a:xfrm>
            <a:off x="794859" y="361343"/>
            <a:ext cx="7554281" cy="3730597"/>
          </a:xfrm>
          <a:prstGeom prst="rect">
            <a:avLst/>
          </a:prstGeom>
        </p:spPr>
      </p:pic>
      <p:sp>
        <p:nvSpPr>
          <p:cNvPr id="8" name="TextBox 7">
            <a:extLst>
              <a:ext uri="{FF2B5EF4-FFF2-40B4-BE49-F238E27FC236}">
                <a16:creationId xmlns:a16="http://schemas.microsoft.com/office/drawing/2014/main" id="{6B9E011A-2F56-49AB-AB90-C2A9BB2396E3}"/>
              </a:ext>
            </a:extLst>
          </p:cNvPr>
          <p:cNvSpPr txBox="1"/>
          <p:nvPr/>
        </p:nvSpPr>
        <p:spPr>
          <a:xfrm>
            <a:off x="220980" y="4259580"/>
            <a:ext cx="6858000" cy="615553"/>
          </a:xfrm>
          <a:prstGeom prst="rect">
            <a:avLst/>
          </a:prstGeom>
          <a:noFill/>
        </p:spPr>
        <p:txBody>
          <a:bodyPr wrap="square" rtlCol="0">
            <a:spAutoFit/>
          </a:bodyPr>
          <a:lstStyle/>
          <a:p>
            <a:r>
              <a:rPr lang="az-Latn-AZ" sz="1700" dirty="0">
                <a:solidFill>
                  <a:schemeClr val="tx2"/>
                </a:solidFill>
                <a:latin typeface="Consolas" panose="020B0609020204030204" pitchFamily="49" charset="0"/>
              </a:rPr>
              <a:t>(a) – 1</a:t>
            </a:r>
            <a:r>
              <a:rPr lang="en-US" sz="1700" dirty="0">
                <a:solidFill>
                  <a:schemeClr val="tx2"/>
                </a:solidFill>
                <a:latin typeface="Consolas" panose="020B0609020204030204" pitchFamily="49" charset="0"/>
              </a:rPr>
              <a:t>’</a:t>
            </a:r>
            <a:r>
              <a:rPr lang="az-Latn-AZ" sz="1700" dirty="0" err="1">
                <a:solidFill>
                  <a:schemeClr val="tx2"/>
                </a:solidFill>
                <a:latin typeface="Consolas" panose="020B0609020204030204" pitchFamily="49" charset="0"/>
              </a:rPr>
              <a:t>ci</a:t>
            </a:r>
            <a:r>
              <a:rPr lang="az-Latn-AZ" sz="1700" dirty="0">
                <a:solidFill>
                  <a:schemeClr val="tx2"/>
                </a:solidFill>
                <a:latin typeface="Consolas" panose="020B0609020204030204" pitchFamily="49" charset="0"/>
              </a:rPr>
              <a:t> dərəcəli polinomun tətbiqi </a:t>
            </a:r>
          </a:p>
          <a:p>
            <a:r>
              <a:rPr lang="az-Latn-AZ" sz="1700" dirty="0">
                <a:solidFill>
                  <a:schemeClr val="tx2"/>
                </a:solidFill>
                <a:latin typeface="Consolas" panose="020B0609020204030204" pitchFamily="49" charset="0"/>
              </a:rPr>
              <a:t>(b) – 2</a:t>
            </a:r>
            <a:r>
              <a:rPr lang="en-US" sz="1700" dirty="0">
                <a:solidFill>
                  <a:schemeClr val="tx2"/>
                </a:solidFill>
                <a:latin typeface="Consolas" panose="020B0609020204030204" pitchFamily="49" charset="0"/>
              </a:rPr>
              <a:t>’ci </a:t>
            </a:r>
            <a:r>
              <a:rPr lang="az-Latn-AZ" sz="1700" dirty="0">
                <a:solidFill>
                  <a:schemeClr val="tx2"/>
                </a:solidFill>
                <a:latin typeface="Consolas" panose="020B0609020204030204" pitchFamily="49" charset="0"/>
              </a:rPr>
              <a:t>dərəcəli polinomun (parabola) tətbiqi</a:t>
            </a:r>
            <a:endParaRPr lang="en-US" sz="1700" dirty="0">
              <a:solidFill>
                <a:schemeClr val="tx2"/>
              </a:solidFill>
              <a:latin typeface="Consolas" panose="020B0609020204030204" pitchFamily="49" charset="0"/>
            </a:endParaRPr>
          </a:p>
        </p:txBody>
      </p:sp>
    </p:spTree>
    <p:extLst>
      <p:ext uri="{BB962C8B-B14F-4D97-AF65-F5344CB8AC3E}">
        <p14:creationId xmlns:p14="http://schemas.microsoft.com/office/powerpoint/2010/main" val="2193468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az-Latn-AZ" dirty="0"/>
              <a:t>Nə üçün </a:t>
            </a:r>
            <a:r>
              <a:rPr lang="az-Latn-AZ" dirty="0" err="1"/>
              <a:t>Simpson</a:t>
            </a:r>
            <a:r>
              <a:rPr lang="az-Latn-AZ" dirty="0"/>
              <a:t> üsulu ?</a:t>
            </a:r>
            <a:endParaRPr dirty="0"/>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2" name="TextBox 1">
            <a:extLst>
              <a:ext uri="{FF2B5EF4-FFF2-40B4-BE49-F238E27FC236}">
                <a16:creationId xmlns:a16="http://schemas.microsoft.com/office/drawing/2014/main" id="{4025C195-9BFE-11FD-FF27-0452C5163F38}"/>
              </a:ext>
            </a:extLst>
          </p:cNvPr>
          <p:cNvSpPr txBox="1"/>
          <p:nvPr/>
        </p:nvSpPr>
        <p:spPr>
          <a:xfrm>
            <a:off x="0" y="1336635"/>
            <a:ext cx="9144000" cy="461665"/>
          </a:xfrm>
          <a:prstGeom prst="rect">
            <a:avLst/>
          </a:prstGeom>
          <a:noFill/>
        </p:spPr>
        <p:txBody>
          <a:bodyPr wrap="square" rtlCol="0">
            <a:spAutoFit/>
          </a:bodyPr>
          <a:lstStyle/>
          <a:p>
            <a:r>
              <a:rPr lang="az-Latn-AZ" sz="1200" dirty="0">
                <a:solidFill>
                  <a:schemeClr val="accent2"/>
                </a:solidFill>
                <a:latin typeface="Consolas" panose="020B0609020204030204" pitchFamily="49" charset="0"/>
              </a:rPr>
              <a:t>İnteqralın </a:t>
            </a:r>
            <a:r>
              <a:rPr lang="az-Latn-AZ" sz="1200" dirty="0" err="1">
                <a:solidFill>
                  <a:schemeClr val="accent2"/>
                </a:solidFill>
                <a:latin typeface="Consolas" panose="020B0609020204030204" pitchFamily="49" charset="0"/>
              </a:rPr>
              <a:t>hesablanmasında</a:t>
            </a:r>
            <a:r>
              <a:rPr lang="az-Latn-AZ" sz="1200" dirty="0">
                <a:solidFill>
                  <a:schemeClr val="accent2"/>
                </a:solidFill>
                <a:latin typeface="Consolas" panose="020B0609020204030204" pitchFamily="49" charset="0"/>
              </a:rPr>
              <a:t> bir sıra üsullar tətbiq oluna bilir.</a:t>
            </a:r>
            <a:r>
              <a:rPr lang="en-US" sz="1200" dirty="0">
                <a:solidFill>
                  <a:schemeClr val="accent2"/>
                </a:solidFill>
                <a:latin typeface="Consolas" panose="020B0609020204030204" pitchFamily="49" charset="0"/>
              </a:rPr>
              <a:t> </a:t>
            </a:r>
            <a:r>
              <a:rPr lang="az-Latn-AZ" sz="1200" dirty="0">
                <a:solidFill>
                  <a:schemeClr val="accent2"/>
                </a:solidFill>
                <a:latin typeface="Consolas" panose="020B0609020204030204" pitchFamily="49" charset="0"/>
              </a:rPr>
              <a:t>Bunların sırasında </a:t>
            </a:r>
            <a:r>
              <a:rPr lang="az-Latn-AZ" sz="1200" dirty="0" err="1">
                <a:solidFill>
                  <a:schemeClr val="accent2"/>
                </a:solidFill>
                <a:latin typeface="Consolas" panose="020B0609020204030204" pitchFamily="49" charset="0"/>
              </a:rPr>
              <a:t>Trapeslər</a:t>
            </a:r>
            <a:r>
              <a:rPr lang="az-Latn-AZ" sz="1200" dirty="0">
                <a:solidFill>
                  <a:schemeClr val="accent2"/>
                </a:solidFill>
                <a:latin typeface="Consolas" panose="020B0609020204030204" pitchFamily="49" charset="0"/>
              </a:rPr>
              <a:t> üsulu (1),  (2) Düzbucaqlılar (</a:t>
            </a:r>
            <a:r>
              <a:rPr lang="az-Latn-AZ" sz="1200" dirty="0" err="1">
                <a:solidFill>
                  <a:schemeClr val="accent2"/>
                </a:solidFill>
                <a:latin typeface="Consolas" panose="020B0609020204030204" pitchFamily="49" charset="0"/>
              </a:rPr>
              <a:t>sol,orta,sağ</a:t>
            </a:r>
            <a:r>
              <a:rPr lang="az-Latn-AZ" sz="1200" dirty="0">
                <a:solidFill>
                  <a:schemeClr val="accent2"/>
                </a:solidFill>
                <a:latin typeface="Consolas" panose="020B0609020204030204" pitchFamily="49" charset="0"/>
              </a:rPr>
              <a:t>), eləcə də (3) </a:t>
            </a:r>
            <a:r>
              <a:rPr lang="az-Latn-AZ" sz="1200" dirty="0" err="1">
                <a:solidFill>
                  <a:schemeClr val="accent2"/>
                </a:solidFill>
                <a:latin typeface="Consolas" panose="020B0609020204030204" pitchFamily="49" charset="0"/>
              </a:rPr>
              <a:t>Simpson</a:t>
            </a:r>
            <a:r>
              <a:rPr lang="az-Latn-AZ" sz="1200" dirty="0">
                <a:solidFill>
                  <a:schemeClr val="accent2"/>
                </a:solidFill>
                <a:latin typeface="Consolas" panose="020B0609020204030204" pitchFamily="49" charset="0"/>
              </a:rPr>
              <a:t> üsulu daxildir.  </a:t>
            </a:r>
            <a:endParaRPr lang="en-US" sz="1200" dirty="0">
              <a:solidFill>
                <a:schemeClr val="accent2"/>
              </a:solidFill>
              <a:latin typeface="Consolas" panose="020B0609020204030204" pitchFamily="49" charset="0"/>
            </a:endParaRPr>
          </a:p>
        </p:txBody>
      </p:sp>
      <p:pic>
        <p:nvPicPr>
          <p:cNvPr id="3" name="Picture 2">
            <a:extLst>
              <a:ext uri="{FF2B5EF4-FFF2-40B4-BE49-F238E27FC236}">
                <a16:creationId xmlns:a16="http://schemas.microsoft.com/office/drawing/2014/main" id="{1EC0D6F9-320A-AD20-798C-7D0A3271CC9B}"/>
              </a:ext>
            </a:extLst>
          </p:cNvPr>
          <p:cNvPicPr>
            <a:picLocks noChangeAspect="1"/>
          </p:cNvPicPr>
          <p:nvPr/>
        </p:nvPicPr>
        <p:blipFill rotWithShape="1">
          <a:blip r:embed="rId3"/>
          <a:srcRect l="5270" t="6311" r="333"/>
          <a:stretch/>
        </p:blipFill>
        <p:spPr>
          <a:xfrm>
            <a:off x="311700" y="1993749"/>
            <a:ext cx="3603357" cy="2676326"/>
          </a:xfrm>
          <a:prstGeom prst="rect">
            <a:avLst/>
          </a:prstGeom>
        </p:spPr>
      </p:pic>
      <p:pic>
        <p:nvPicPr>
          <p:cNvPr id="4" name="Picture 3">
            <a:extLst>
              <a:ext uri="{FF2B5EF4-FFF2-40B4-BE49-F238E27FC236}">
                <a16:creationId xmlns:a16="http://schemas.microsoft.com/office/drawing/2014/main" id="{46DC732D-C474-A409-68D4-39976CE1FEAC}"/>
              </a:ext>
            </a:extLst>
          </p:cNvPr>
          <p:cNvPicPr>
            <a:picLocks noChangeAspect="1"/>
          </p:cNvPicPr>
          <p:nvPr/>
        </p:nvPicPr>
        <p:blipFill>
          <a:blip r:embed="rId4"/>
          <a:stretch>
            <a:fillRect/>
          </a:stretch>
        </p:blipFill>
        <p:spPr>
          <a:xfrm>
            <a:off x="5759141" y="1943234"/>
            <a:ext cx="3073159" cy="2799247"/>
          </a:xfrm>
          <a:prstGeom prst="rect">
            <a:avLst/>
          </a:prstGeom>
        </p:spPr>
      </p:pic>
      <p:sp>
        <p:nvSpPr>
          <p:cNvPr id="6" name="TextBox 5">
            <a:extLst>
              <a:ext uri="{FF2B5EF4-FFF2-40B4-BE49-F238E27FC236}">
                <a16:creationId xmlns:a16="http://schemas.microsoft.com/office/drawing/2014/main" id="{5141F40B-ED4E-5C6E-7C50-69BAED5078F5}"/>
              </a:ext>
            </a:extLst>
          </p:cNvPr>
          <p:cNvSpPr txBox="1"/>
          <p:nvPr/>
        </p:nvSpPr>
        <p:spPr>
          <a:xfrm>
            <a:off x="1877998" y="4680858"/>
            <a:ext cx="934945" cy="369332"/>
          </a:xfrm>
          <a:prstGeom prst="rect">
            <a:avLst/>
          </a:prstGeom>
          <a:noFill/>
        </p:spPr>
        <p:txBody>
          <a:bodyPr wrap="square">
            <a:spAutoFit/>
          </a:bodyPr>
          <a:lstStyle/>
          <a:p>
            <a:r>
              <a:rPr lang="az-Latn-AZ" sz="1800" dirty="0">
                <a:solidFill>
                  <a:schemeClr val="accent2"/>
                </a:solidFill>
                <a:latin typeface="Consolas" panose="020B0609020204030204" pitchFamily="49" charset="0"/>
              </a:rPr>
              <a:t>(1)</a:t>
            </a:r>
            <a:endParaRPr lang="en-US" sz="1800" dirty="0"/>
          </a:p>
        </p:txBody>
      </p:sp>
      <p:sp>
        <p:nvSpPr>
          <p:cNvPr id="7" name="TextBox 6">
            <a:extLst>
              <a:ext uri="{FF2B5EF4-FFF2-40B4-BE49-F238E27FC236}">
                <a16:creationId xmlns:a16="http://schemas.microsoft.com/office/drawing/2014/main" id="{C711FC87-766E-5A3D-C01B-ABDBEB750C76}"/>
              </a:ext>
            </a:extLst>
          </p:cNvPr>
          <p:cNvSpPr txBox="1"/>
          <p:nvPr/>
        </p:nvSpPr>
        <p:spPr>
          <a:xfrm>
            <a:off x="7222326" y="4753829"/>
            <a:ext cx="934945" cy="369332"/>
          </a:xfrm>
          <a:prstGeom prst="rect">
            <a:avLst/>
          </a:prstGeom>
          <a:noFill/>
        </p:spPr>
        <p:txBody>
          <a:bodyPr wrap="square">
            <a:spAutoFit/>
          </a:bodyPr>
          <a:lstStyle/>
          <a:p>
            <a:r>
              <a:rPr lang="az-Latn-AZ" sz="1800" dirty="0">
                <a:solidFill>
                  <a:schemeClr val="accent2"/>
                </a:solidFill>
                <a:latin typeface="Consolas" panose="020B0609020204030204" pitchFamily="49" charset="0"/>
              </a:rPr>
              <a:t>(2)</a:t>
            </a:r>
            <a:endParaRPr lang="en-US" sz="1800" dirty="0"/>
          </a:p>
        </p:txBody>
      </p:sp>
    </p:spTree>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803</TotalTime>
  <Words>1118</Words>
  <Application>Microsoft Office PowerPoint</Application>
  <PresentationFormat>On-screen Show (16:9)</PresentationFormat>
  <Paragraphs>98</Paragraphs>
  <Slides>34</Slides>
  <Notes>31</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34</vt:i4>
      </vt:variant>
    </vt:vector>
  </HeadingPairs>
  <TitlesOfParts>
    <vt:vector size="50" baseType="lpstr">
      <vt:lpstr>Didact Gothic</vt:lpstr>
      <vt:lpstr>Proxima Nova</vt:lpstr>
      <vt:lpstr>Roboto Light</vt:lpstr>
      <vt:lpstr>Cambria</vt:lpstr>
      <vt:lpstr>Roboto Mono Thin</vt:lpstr>
      <vt:lpstr>Roboto Black</vt:lpstr>
      <vt:lpstr>Consolas</vt:lpstr>
      <vt:lpstr>Cambria Math</vt:lpstr>
      <vt:lpstr>Bree Serif</vt:lpstr>
      <vt:lpstr>Bebas Neue</vt:lpstr>
      <vt:lpstr>Overpass Mono</vt:lpstr>
      <vt:lpstr>Proxima Nova Semibold</vt:lpstr>
      <vt:lpstr>Arial</vt:lpstr>
      <vt:lpstr>WEB PROPOSAL</vt:lpstr>
      <vt:lpstr>SlidesGo Final Pages</vt:lpstr>
      <vt:lpstr>Slidesgo Final Pages</vt:lpstr>
      <vt:lpstr>Fakültə: İnformasiya Texnologiyaları və İdarəetmə (İTİF) İxtisas: 050509, Kompüter Elmləri Müəllim: Xanlar Həmzəyev Tələbə: Amil Cəmilov Qrup: 603.20</vt:lpstr>
      <vt:lpstr>PowerPoint Presentation</vt:lpstr>
      <vt:lpstr>PLAN</vt:lpstr>
      <vt:lpstr>İNTEQRAL</vt:lpstr>
      <vt:lpstr>PowerPoint Presentation</vt:lpstr>
      <vt:lpstr>Ədədi Üsullar</vt:lpstr>
      <vt:lpstr>Newton-Cotes Integration Formulas</vt:lpstr>
      <vt:lpstr>PowerPoint Presentation</vt:lpstr>
      <vt:lpstr>Nə üçün Simpson üsulu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Method -2</vt:lpstr>
      <vt:lpstr>PowerPoint Presentation</vt:lpstr>
      <vt:lpstr>PowerPoint Presentation</vt:lpstr>
      <vt:lpstr>PowerPoint Presentation</vt:lpstr>
      <vt:lpstr>Method -1</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PROJECT PROPOSAL</dc:title>
  <cp:lastModifiedBy>Amil Cəmilov</cp:lastModifiedBy>
  <cp:revision>28</cp:revision>
  <dcterms:modified xsi:type="dcterms:W3CDTF">2022-12-23T08:23:43Z</dcterms:modified>
</cp:coreProperties>
</file>